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media/media1.mp4" ContentType="video/unknown"/>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media/media2.mp4" ContentType="video/unknown"/>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b="def" i="def"/>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b="def" i="def"/>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b="def" i="def"/>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p:nvPr>
            <p:ph type="sldImg"/>
          </p:nvPr>
        </p:nvSpPr>
        <p:spPr>
          <a:xfrm>
            <a:off x="1143000" y="685800"/>
            <a:ext cx="4572000" cy="3429000"/>
          </a:xfrm>
          <a:prstGeom prst="rect">
            <a:avLst/>
          </a:prstGeom>
        </p:spPr>
        <p:txBody>
          <a:bodyPr/>
          <a:lstStyle/>
          <a:p>
            <a:pPr/>
          </a:p>
        </p:txBody>
      </p:sp>
      <p:sp>
        <p:nvSpPr>
          <p:cNvPr id="61" name="Shape 6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5.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6.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7.xml.rels><?xml version="1.0" encoding="UTF-8" standalone="yes"?><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8.xml.rels><?xml version="1.0" encoding="UTF-8" standalone="yes"?><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9.xml.rels><?xml version="1.0" encoding="UTF-8" standalone="yes"?><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standalone="yes"?><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1.xml.rels><?xml version="1.0" encoding="UTF-8" standalone="yes"?><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2.xml.rels><?xml version="1.0" encoding="UTF-8" standalone="yes"?><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3.xml.rels><?xml version="1.0" encoding="UTF-8" standalone="yes"?><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4.xml.rels><?xml version="1.0" encoding="UTF-8" standalone="yes"?><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5.xml.rels><?xml version="1.0" encoding="UTF-8" standalone="yes"?><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6.xml.rels><?xml version="1.0" encoding="UTF-8" standalone="yes"?><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7.xml.rels><?xml version="1.0" encoding="UTF-8" standalone="yes"?><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8.xml.rels><?xml version="1.0" encoding="UTF-8" standalone="yes"?><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29.xml.rels><?xml version="1.0" encoding="UTF-8" standalone="yes"?><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0.xml.rels><?xml version="1.0" encoding="UTF-8" standalone="yes"?><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31.xml.rels><?xml version="1.0" encoding="UTF-8" standalone="yes"?><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32.xml.rels><?xml version="1.0" encoding="UTF-8" standalone="yes"?><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33.xml.rels><?xml version="1.0" encoding="UTF-8" standalone="yes"?><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34.xml.rels><?xml version="1.0" encoding="UTF-8" standalone="yes"?><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35.xml.rels><?xml version="1.0" encoding="UTF-8" standalone="yes"?><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36.xml.rels><?xml version="1.0" encoding="UTF-8" standalone="yes"?><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37.xml.rels><?xml version="1.0" encoding="UTF-8" standalone="yes"?><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38.xml.rels><?xml version="1.0" encoding="UTF-8" standalone="yes"?><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39.xml.rels><?xml version="1.0" encoding="UTF-8" standalone="yes"?><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 name="Shape 66"/>
          <p:cNvSpPr/>
          <p:nvPr>
            <p:ph type="sldImg"/>
          </p:nvPr>
        </p:nvSpPr>
        <p:spPr>
          <a:prstGeom prst="rect">
            <a:avLst/>
          </a:prstGeom>
        </p:spPr>
        <p:txBody>
          <a:bodyPr/>
          <a:lstStyle/>
          <a:p>
            <a:pPr/>
          </a:p>
        </p:txBody>
      </p:sp>
      <p:sp>
        <p:nvSpPr>
          <p:cNvPr id="67" name="Shape 67"/>
          <p:cNvSpPr/>
          <p:nvPr>
            <p:ph type="body" sz="quarter" idx="1"/>
          </p:nvPr>
        </p:nvSpPr>
        <p:spPr>
          <a:prstGeom prst="rect">
            <a:avLst/>
          </a:prstGeom>
        </p:spPr>
        <p:txBody>
          <a:bodyPr/>
          <a:lstStyle/>
          <a:p>
            <a:pPr/>
            <a:r>
              <a:t>This is a presentation about a new general rendering algorithm dealing with difficult light paths.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2" name="Shape 292"/>
          <p:cNvSpPr/>
          <p:nvPr>
            <p:ph type="sldImg"/>
          </p:nvPr>
        </p:nvSpPr>
        <p:spPr>
          <a:prstGeom prst="rect">
            <a:avLst/>
          </a:prstGeom>
        </p:spPr>
        <p:txBody>
          <a:bodyPr/>
          <a:lstStyle/>
          <a:p>
            <a:pPr/>
          </a:p>
        </p:txBody>
      </p:sp>
      <p:sp>
        <p:nvSpPr>
          <p:cNvPr id="293" name="Shape 293"/>
          <p:cNvSpPr/>
          <p:nvPr>
            <p:ph type="body" sz="quarter" idx="1"/>
          </p:nvPr>
        </p:nvSpPr>
        <p:spPr>
          <a:prstGeom prst="rect">
            <a:avLst/>
          </a:prstGeom>
        </p:spPr>
        <p:txBody>
          <a:bodyPr/>
          <a:lstStyle/>
          <a:p>
            <a:pPr/>
            <a:r>
              <a:t>Traditional Monte Carlo sampling is not very efficient on this narrow function.</a:t>
            </a:r>
          </a:p>
          <a:p>
            <a:pPr/>
            <a:r>
              <a:t>Notice that, we don’t actually know the whole contribution function.</a:t>
            </a:r>
          </a:p>
          <a:p>
            <a:pPr/>
            <a:r>
              <a:t>What we can do here is to shoot point sample on it.</a:t>
            </a:r>
          </a:p>
          <a:p>
            <a:pPr/>
            <a:r>
              <a:t>Unfortunately, many of the samples do not contribute to the image at all, and this is the source of the noise.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6" name="Shape 306"/>
          <p:cNvSpPr/>
          <p:nvPr>
            <p:ph type="sldImg"/>
          </p:nvPr>
        </p:nvSpPr>
        <p:spPr>
          <a:prstGeom prst="rect">
            <a:avLst/>
          </a:prstGeom>
        </p:spPr>
        <p:txBody>
          <a:bodyPr/>
          <a:lstStyle/>
          <a:p>
            <a:pPr/>
          </a:p>
        </p:txBody>
      </p:sp>
      <p:sp>
        <p:nvSpPr>
          <p:cNvPr id="307" name="Shape 307"/>
          <p:cNvSpPr/>
          <p:nvPr>
            <p:ph type="body" sz="quarter" idx="1"/>
          </p:nvPr>
        </p:nvSpPr>
        <p:spPr>
          <a:prstGeom prst="rect">
            <a:avLst/>
          </a:prstGeom>
        </p:spPr>
        <p:txBody>
          <a:bodyPr/>
          <a:lstStyle/>
          <a:p>
            <a:pPr/>
            <a:r>
              <a:t>There is a more advanced rendering algorithm called Metropolis Light Transport.</a:t>
            </a:r>
          </a:p>
          <a:p>
            <a:pPr/>
            <a:r>
              <a:t>The idea is to maintain a Markov chain of light path samples to stay in the high contribution region.</a:t>
            </a:r>
          </a:p>
          <a:p>
            <a:pPr/>
            <a:r>
              <a:t>Given the yellow sample in the center, we try to generate sample n+1 around the yellow sample, and we try to generate n+2 around n+1, and so 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8" name="Shape 318"/>
          <p:cNvSpPr/>
          <p:nvPr>
            <p:ph type="sldImg"/>
          </p:nvPr>
        </p:nvSpPr>
        <p:spPr>
          <a:prstGeom prst="rect">
            <a:avLst/>
          </a:prstGeom>
        </p:spPr>
        <p:txBody>
          <a:bodyPr/>
          <a:lstStyle/>
          <a:p>
            <a:pPr/>
          </a:p>
        </p:txBody>
      </p:sp>
      <p:sp>
        <p:nvSpPr>
          <p:cNvPr id="319" name="Shape 319"/>
          <p:cNvSpPr/>
          <p:nvPr>
            <p:ph type="body" sz="quarter" idx="1"/>
          </p:nvPr>
        </p:nvSpPr>
        <p:spPr>
          <a:prstGeom prst="rect">
            <a:avLst/>
          </a:prstGeom>
        </p:spPr>
        <p:txBody>
          <a:bodyPr/>
          <a:lstStyle/>
          <a:p>
            <a:pPr/>
            <a:r>
              <a:t>To generate sample n+1, we draw a proposal from a proposal distribution.</a:t>
            </a:r>
          </a:p>
          <a:p>
            <a:pPr/>
            <a:r>
              <a:t>The proposals are probabilistically accepted to become the next state.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0" name="Shape 340"/>
          <p:cNvSpPr/>
          <p:nvPr>
            <p:ph type="sldImg"/>
          </p:nvPr>
        </p:nvSpPr>
        <p:spPr>
          <a:prstGeom prst="rect">
            <a:avLst/>
          </a:prstGeom>
        </p:spPr>
        <p:txBody>
          <a:bodyPr/>
          <a:lstStyle/>
          <a:p>
            <a:pPr/>
          </a:p>
        </p:txBody>
      </p:sp>
      <p:sp>
        <p:nvSpPr>
          <p:cNvPr id="341" name="Shape 341"/>
          <p:cNvSpPr/>
          <p:nvPr>
            <p:ph type="body" sz="quarter" idx="1"/>
          </p:nvPr>
        </p:nvSpPr>
        <p:spPr>
          <a:prstGeom prst="rect">
            <a:avLst/>
          </a:prstGeom>
        </p:spPr>
        <p:txBody>
          <a:bodyPr/>
          <a:lstStyle/>
          <a:p>
            <a:pPr/>
            <a:r>
              <a:t>However, the choice of proposal distribution is crucial.</a:t>
            </a:r>
          </a:p>
          <a:p>
            <a:pPr/>
            <a:r>
              <a:t>It needs to be similar to the contribution function at least locally,</a:t>
            </a:r>
          </a:p>
          <a:p>
            <a:pPr/>
            <a:r>
              <a:t>because the probability of rejecting the proposals depends on their contributions.</a:t>
            </a:r>
          </a:p>
          <a:p>
            <a:pPr/>
            <a:r>
              <a:t>Low contribution proposals will end up being rejected.</a:t>
            </a:r>
          </a:p>
          <a:p>
            <a:pPr/>
            <a:r>
              <a:t>The fact that the contribution function is anisotropic makes this difficult, because you can’t just blindly move the vertices of the light path.</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1" name="Shape 351"/>
          <p:cNvSpPr/>
          <p:nvPr>
            <p:ph type="sldImg"/>
          </p:nvPr>
        </p:nvSpPr>
        <p:spPr>
          <a:prstGeom prst="rect">
            <a:avLst/>
          </a:prstGeom>
        </p:spPr>
        <p:txBody>
          <a:bodyPr/>
          <a:lstStyle/>
          <a:p>
            <a:pPr/>
          </a:p>
        </p:txBody>
      </p:sp>
      <p:sp>
        <p:nvSpPr>
          <p:cNvPr id="352" name="Shape 352"/>
          <p:cNvSpPr/>
          <p:nvPr>
            <p:ph type="body" sz="quarter" idx="1"/>
          </p:nvPr>
        </p:nvSpPr>
        <p:spPr>
          <a:prstGeom prst="rect">
            <a:avLst/>
          </a:prstGeom>
        </p:spPr>
        <p:txBody>
          <a:bodyPr/>
          <a:lstStyle/>
          <a:p>
            <a:pPr/>
            <a:r>
              <a:t>Our method builds on Metropolis Light Transport, and we focus on building an efficient local sampling strategy, so that the proposals stay in high contribution regions.</a:t>
            </a:r>
          </a:p>
          <a:p>
            <a:pPr/>
            <a:r>
              <a:t>The goal is to generate new proposals, so that they adapt to the anisotropy of the integrand.</a:t>
            </a:r>
          </a:p>
          <a:p>
            <a:pPr/>
            <a:r>
              <a:t>In other word, we want the proposal has high probability to land on high contribution region, so that we can explore the contribution function while reducing the probability of rejection.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0" name="Shape 360"/>
          <p:cNvSpPr/>
          <p:nvPr>
            <p:ph type="sldImg"/>
          </p:nvPr>
        </p:nvSpPr>
        <p:spPr>
          <a:prstGeom prst="rect">
            <a:avLst/>
          </a:prstGeom>
        </p:spPr>
        <p:txBody>
          <a:bodyPr/>
          <a:lstStyle/>
          <a:p>
            <a:pPr/>
          </a:p>
        </p:txBody>
      </p:sp>
      <p:sp>
        <p:nvSpPr>
          <p:cNvPr id="361" name="Shape 361"/>
          <p:cNvSpPr/>
          <p:nvPr>
            <p:ph type="body" sz="quarter" idx="1"/>
          </p:nvPr>
        </p:nvSpPr>
        <p:spPr>
          <a:prstGeom prst="rect">
            <a:avLst/>
          </a:prstGeom>
        </p:spPr>
        <p:txBody>
          <a:bodyPr/>
          <a:lstStyle/>
          <a:p>
            <a:pPr/>
            <a:r>
              <a:t>There are some previous works on efficient local sampling for metropolis light transport specialized for microfacet BRDFs.</a:t>
            </a:r>
          </a:p>
          <a:p>
            <a:pPr/>
          </a:p>
          <a:p>
            <a:pPr/>
            <a:r>
              <a:t>They utilize constraints based on the mirror directions to sample the light paths.</a:t>
            </a:r>
          </a:p>
          <a:p>
            <a:pPr/>
            <a:r>
              <a:t>Our method is different in two aspects.</a:t>
            </a:r>
          </a:p>
          <a:p>
            <a:pPr/>
            <a:r>
              <a:t>First, we aim for a fully general approach, for example, our method can be easily extended to time dimension and detect the anisotropy of a moving multi-bounce glossy light path.</a:t>
            </a:r>
          </a:p>
          <a:p>
            <a:pPr/>
            <a:r>
              <a:t>Second, we want to characterize the anisotropy of all directions at once, and these specialized methods need to sample from some dimensions first, then resolve the rest using the constraints.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1" name="Shape 371"/>
          <p:cNvSpPr/>
          <p:nvPr>
            <p:ph type="sldImg"/>
          </p:nvPr>
        </p:nvSpPr>
        <p:spPr>
          <a:prstGeom prst="rect">
            <a:avLst/>
          </a:prstGeom>
        </p:spPr>
        <p:txBody>
          <a:bodyPr/>
          <a:lstStyle/>
          <a:p>
            <a:pPr/>
          </a:p>
        </p:txBody>
      </p:sp>
      <p:sp>
        <p:nvSpPr>
          <p:cNvPr id="372" name="Shape 372"/>
          <p:cNvSpPr/>
          <p:nvPr>
            <p:ph type="body" sz="quarter" idx="1"/>
          </p:nvPr>
        </p:nvSpPr>
        <p:spPr>
          <a:prstGeom prst="rect">
            <a:avLst/>
          </a:prstGeom>
        </p:spPr>
        <p:txBody>
          <a:bodyPr/>
          <a:lstStyle/>
          <a:p>
            <a:pPr/>
            <a:r>
              <a:t>So, let me restate our goal.</a:t>
            </a:r>
          </a:p>
          <a:p>
            <a:pPr/>
            <a:r>
              <a:t>We build on Metropolis light transport, and try to come up with a proposal distribution that adapts to the anisotropy of the integrand.</a:t>
            </a:r>
          </a:p>
          <a:p>
            <a:pPr/>
            <a:r>
              <a:t>We want the proposal to have higher probability to land on high contribution region.</a:t>
            </a:r>
          </a:p>
          <a:p>
            <a:pPr/>
            <a:r>
              <a:t>We also want our method to be fully general so that we can use it to render any effects.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9" name="Shape 389"/>
          <p:cNvSpPr/>
          <p:nvPr>
            <p:ph type="sldImg"/>
          </p:nvPr>
        </p:nvSpPr>
        <p:spPr>
          <a:prstGeom prst="rect">
            <a:avLst/>
          </a:prstGeom>
        </p:spPr>
        <p:txBody>
          <a:bodyPr/>
          <a:lstStyle/>
          <a:p>
            <a:pPr/>
          </a:p>
        </p:txBody>
      </p:sp>
      <p:sp>
        <p:nvSpPr>
          <p:cNvPr id="390" name="Shape 390"/>
          <p:cNvSpPr/>
          <p:nvPr>
            <p:ph type="body" sz="quarter" idx="1"/>
          </p:nvPr>
        </p:nvSpPr>
        <p:spPr>
          <a:prstGeom prst="rect">
            <a:avLst/>
          </a:prstGeom>
        </p:spPr>
        <p:txBody>
          <a:bodyPr/>
          <a:lstStyle/>
          <a:p>
            <a:pPr/>
            <a:r>
              <a:t>The goal boils down to two challenges.</a:t>
            </a:r>
          </a:p>
          <a:p>
            <a:pPr/>
            <a:r>
              <a:t>First, we need to characterize the anisotropy of the contribution.</a:t>
            </a:r>
          </a:p>
          <a:p>
            <a:pPr/>
            <a:r>
              <a:t>We use the Hessian as well as the gradient of the sample, this gives us a quadratic approximation around the current sample.</a:t>
            </a:r>
          </a:p>
          <a:p>
            <a:pPr/>
            <a:r>
              <a:t>Next, we need to sample from this quadratic approximation, so that our proposal has higher chance to land on high contribution region.</a:t>
            </a:r>
          </a:p>
          <a:p>
            <a:pPr/>
            <a:r>
              <a:t>This may be more difficult than it sounds, because quadratics grow to infinity and do not define distributions.</a:t>
            </a:r>
          </a:p>
          <a:p>
            <a:pPr/>
            <a:r>
              <a:t>To overcome this, we borrow ideas from Hamiltonian dynamics. </a:t>
            </a:r>
          </a:p>
          <a:p>
            <a:pPr/>
            <a:r>
              <a:t>But before I talk about Hamiltonian dynamics, let me talk about the characterization part.</a:t>
            </a:r>
          </a:p>
          <a:p>
            <a:pPr/>
            <a:r>
              <a:t>Specifically, why we are using the Hessian to characterize the anisotropy, and how do we compute it.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7" name="Shape 397"/>
          <p:cNvSpPr/>
          <p:nvPr>
            <p:ph type="sldImg"/>
          </p:nvPr>
        </p:nvSpPr>
        <p:spPr>
          <a:prstGeom prst="rect">
            <a:avLst/>
          </a:prstGeom>
        </p:spPr>
        <p:txBody>
          <a:bodyPr/>
          <a:lstStyle/>
          <a:p>
            <a:pPr/>
          </a:p>
        </p:txBody>
      </p:sp>
      <p:sp>
        <p:nvSpPr>
          <p:cNvPr id="398" name="Shape 398"/>
          <p:cNvSpPr/>
          <p:nvPr>
            <p:ph type="body" sz="quarter" idx="1"/>
          </p:nvPr>
        </p:nvSpPr>
        <p:spPr>
          <a:prstGeom prst="rect">
            <a:avLst/>
          </a:prstGeom>
        </p:spPr>
        <p:txBody>
          <a:bodyPr/>
          <a:lstStyle/>
          <a:p>
            <a:pPr/>
            <a:r>
              <a:t>The gradient of the function points to the strongest increase direction.</a:t>
            </a:r>
          </a:p>
          <a:p>
            <a:pPr/>
            <a:r>
              <a:t>It tells us where to go if we are seeking for higher contribution.</a:t>
            </a:r>
          </a:p>
          <a:p>
            <a:pPr/>
            <a:r>
              <a:t>However, it only gives us a single-directional information.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7" name="Shape 407"/>
          <p:cNvSpPr/>
          <p:nvPr>
            <p:ph type="sldImg"/>
          </p:nvPr>
        </p:nvSpPr>
        <p:spPr>
          <a:prstGeom prst="rect">
            <a:avLst/>
          </a:prstGeom>
        </p:spPr>
        <p:txBody>
          <a:bodyPr/>
          <a:lstStyle/>
          <a:p>
            <a:pPr/>
          </a:p>
        </p:txBody>
      </p:sp>
      <p:sp>
        <p:nvSpPr>
          <p:cNvPr id="408" name="Shape 408"/>
          <p:cNvSpPr/>
          <p:nvPr>
            <p:ph type="body" sz="quarter" idx="1"/>
          </p:nvPr>
        </p:nvSpPr>
        <p:spPr>
          <a:prstGeom prst="rect">
            <a:avLst/>
          </a:prstGeom>
        </p:spPr>
        <p:txBody>
          <a:bodyPr/>
          <a:lstStyle/>
          <a:p>
            <a:pPr/>
            <a:r>
              <a:t>In contrast, Hessian gives us information on all directions.</a:t>
            </a:r>
          </a:p>
          <a:p>
            <a:pPr/>
            <a:r>
              <a:t>It tells us what happens to the function if we move two of the coordinates simultaneously</a:t>
            </a:r>
          </a:p>
          <a:p>
            <a:pPr/>
            <a:r>
              <a:t>In other word, it gives us the correlation between sampling coordinates.</a:t>
            </a:r>
          </a:p>
          <a:p>
            <a:pPr/>
            <a:r>
              <a:t>This is a very important information for us because we want to characterize the anisotropy in all directions at once.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 name="Shape 76"/>
          <p:cNvSpPr/>
          <p:nvPr>
            <p:ph type="sldImg"/>
          </p:nvPr>
        </p:nvSpPr>
        <p:spPr>
          <a:prstGeom prst="rect">
            <a:avLst/>
          </a:prstGeom>
        </p:spPr>
        <p:txBody>
          <a:bodyPr/>
          <a:lstStyle/>
          <a:p>
            <a:pPr/>
          </a:p>
        </p:txBody>
      </p:sp>
      <p:sp>
        <p:nvSpPr>
          <p:cNvPr id="77" name="Shape 77"/>
          <p:cNvSpPr/>
          <p:nvPr>
            <p:ph type="body" sz="quarter" idx="1"/>
          </p:nvPr>
        </p:nvSpPr>
        <p:spPr>
          <a:prstGeom prst="rect">
            <a:avLst/>
          </a:prstGeom>
        </p:spPr>
        <p:txBody>
          <a:bodyPr/>
          <a:lstStyle/>
          <a:p>
            <a:pPr/>
            <a:r>
              <a:t>We focus on rendering scenes with difficult light paths, such as the ones that contain multiple glossy materials, possibly combining with other effects like motion blur</a:t>
            </a:r>
          </a:p>
          <a:p>
            <a:pPr/>
            <a:r>
              <a:t>These light paths are difficult to render because their contribution regions are usually sparse and narrow.</a:t>
            </a:r>
          </a:p>
          <a:p>
            <a:pPr/>
            <a:r>
              <a:t>It can makes your image noisy if you don’t have enough samples.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4" name="Shape 414"/>
          <p:cNvSpPr/>
          <p:nvPr>
            <p:ph type="sldImg"/>
          </p:nvPr>
        </p:nvSpPr>
        <p:spPr>
          <a:prstGeom prst="rect">
            <a:avLst/>
          </a:prstGeom>
        </p:spPr>
        <p:txBody>
          <a:bodyPr/>
          <a:lstStyle/>
          <a:p>
            <a:pPr/>
          </a:p>
        </p:txBody>
      </p:sp>
      <p:sp>
        <p:nvSpPr>
          <p:cNvPr id="415" name="Shape 415"/>
          <p:cNvSpPr/>
          <p:nvPr>
            <p:ph type="body" sz="quarter" idx="1"/>
          </p:nvPr>
        </p:nvSpPr>
        <p:spPr>
          <a:prstGeom prst="rect">
            <a:avLst/>
          </a:prstGeom>
        </p:spPr>
        <p:txBody>
          <a:bodyPr/>
          <a:lstStyle/>
          <a:p>
            <a:pPr/>
            <a:r>
              <a:t>To compute gradients and Hessians, we use automatic differentiation.</a:t>
            </a:r>
          </a:p>
          <a:p>
            <a:pPr/>
            <a:r>
              <a:t>It’s a metaprogramming approach that apply chain rule to your program automatically so that you don’t need to hand derive the derivatives.</a:t>
            </a:r>
          </a:p>
          <a:p>
            <a:pPr/>
          </a:p>
          <a:p>
            <a:pPr/>
            <a:r>
              <a:t>Given your program that you want to differentiate, in practice, you replace the floating point type to a special datatype.</a:t>
            </a:r>
          </a:p>
          <a:p>
            <a:pPr/>
            <a:r>
              <a:t>The type records the function so that the function becomes sequences of operations.</a:t>
            </a:r>
          </a:p>
          <a:p>
            <a:pPr/>
            <a:r>
              <a:t>It then applies chain rule to the sequences to compute the derivatives of the function.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1" name="Shape 421"/>
          <p:cNvSpPr/>
          <p:nvPr>
            <p:ph type="sldImg"/>
          </p:nvPr>
        </p:nvSpPr>
        <p:spPr>
          <a:prstGeom prst="rect">
            <a:avLst/>
          </a:prstGeom>
        </p:spPr>
        <p:txBody>
          <a:bodyPr/>
          <a:lstStyle/>
          <a:p>
            <a:pPr/>
          </a:p>
        </p:txBody>
      </p:sp>
      <p:sp>
        <p:nvSpPr>
          <p:cNvPr id="422" name="Shape 422"/>
          <p:cNvSpPr/>
          <p:nvPr>
            <p:ph type="body" sz="quarter" idx="1"/>
          </p:nvPr>
        </p:nvSpPr>
        <p:spPr>
          <a:prstGeom prst="rect">
            <a:avLst/>
          </a:prstGeom>
        </p:spPr>
        <p:txBody>
          <a:bodyPr/>
          <a:lstStyle/>
          <a:p>
            <a:pPr/>
            <a:r>
              <a:t>To apply automatic differentiation to our renderer, we have to implement the whole path contribution function with that special datatype.</a:t>
            </a:r>
          </a:p>
          <a:p>
            <a:pPr/>
            <a:r>
              <a:t>Therefore the derivatives take account for the full path contribution including normal, BRDF, and emission profile of the light source.</a:t>
            </a:r>
          </a:p>
          <a:p>
            <a:pPr/>
            <a:r>
              <a:t>The derivatives are taken with respect to path vertex coordinates that parameterizes the light path.</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9" name="Shape 429"/>
          <p:cNvSpPr/>
          <p:nvPr>
            <p:ph type="sldImg"/>
          </p:nvPr>
        </p:nvSpPr>
        <p:spPr>
          <a:prstGeom prst="rect">
            <a:avLst/>
          </a:prstGeom>
        </p:spPr>
        <p:txBody>
          <a:bodyPr/>
          <a:lstStyle/>
          <a:p>
            <a:pPr/>
          </a:p>
        </p:txBody>
      </p:sp>
      <p:sp>
        <p:nvSpPr>
          <p:cNvPr id="430" name="Shape 430"/>
          <p:cNvSpPr/>
          <p:nvPr>
            <p:ph type="body" sz="quarter" idx="1"/>
          </p:nvPr>
        </p:nvSpPr>
        <p:spPr>
          <a:prstGeom prst="rect">
            <a:avLst/>
          </a:prstGeom>
        </p:spPr>
        <p:txBody>
          <a:bodyPr/>
          <a:lstStyle/>
          <a:p>
            <a:pPr/>
            <a:r>
              <a:t>To have more intuitions about what gradients and Hessian gives us, let’s look at the original contribution function here.</a:t>
            </a:r>
          </a:p>
          <a:p>
            <a:pPr/>
            <a:r>
              <a:t>Remember that we only know the contribution at the current sample.</a:t>
            </a:r>
          </a:p>
          <a:p>
            <a:pPr/>
            <a:r>
              <a:t>However, the gradient and Hessian of the current sample gives us a quadratic approximation about its neighborhood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7" name="Shape 437"/>
          <p:cNvSpPr/>
          <p:nvPr>
            <p:ph type="sldImg"/>
          </p:nvPr>
        </p:nvSpPr>
        <p:spPr>
          <a:prstGeom prst="rect">
            <a:avLst/>
          </a:prstGeom>
        </p:spPr>
        <p:txBody>
          <a:bodyPr/>
          <a:lstStyle/>
          <a:p>
            <a:pPr/>
          </a:p>
        </p:txBody>
      </p:sp>
      <p:sp>
        <p:nvSpPr>
          <p:cNvPr id="438" name="Shape 438"/>
          <p:cNvSpPr/>
          <p:nvPr>
            <p:ph type="body" sz="quarter" idx="1"/>
          </p:nvPr>
        </p:nvSpPr>
        <p:spPr>
          <a:prstGeom prst="rect">
            <a:avLst/>
          </a:prstGeom>
        </p:spPr>
        <p:txBody>
          <a:bodyPr/>
          <a:lstStyle/>
          <a:p>
            <a:pPr/>
            <a:r>
              <a:t>The quadratic approximation looks like this.  It’s an approximation so it’s different, but you see when i’m flipping between the slides, it captures the local shape of the contribution function.</a:t>
            </a:r>
          </a:p>
          <a:p>
            <a:pPr/>
          </a:p>
          <a:p>
            <a:pPr/>
            <a:r>
              <a:t>Now, instead of one point, we have a whole quadratic function to reason about, and that’s a lot of information.</a:t>
            </a:r>
          </a:p>
          <a:p>
            <a:pPr/>
            <a:r>
              <a:t>The problem now is how to utilize this information.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0" name="Shape 450"/>
          <p:cNvSpPr/>
          <p:nvPr>
            <p:ph type="sldImg"/>
          </p:nvPr>
        </p:nvSpPr>
        <p:spPr>
          <a:prstGeom prst="rect">
            <a:avLst/>
          </a:prstGeom>
        </p:spPr>
        <p:txBody>
          <a:bodyPr/>
          <a:lstStyle/>
          <a:p>
            <a:pPr/>
          </a:p>
        </p:txBody>
      </p:sp>
      <p:sp>
        <p:nvSpPr>
          <p:cNvPr id="451" name="Shape 451"/>
          <p:cNvSpPr/>
          <p:nvPr>
            <p:ph type="body" sz="quarter" idx="1"/>
          </p:nvPr>
        </p:nvSpPr>
        <p:spPr>
          <a:prstGeom prst="rect">
            <a:avLst/>
          </a:prstGeom>
        </p:spPr>
        <p:txBody>
          <a:bodyPr/>
          <a:lstStyle/>
          <a:p>
            <a:pPr/>
            <a:r>
              <a:t>To recap, now we have a quadratic approximation around a sample, computed by automatic differentiation.</a:t>
            </a:r>
          </a:p>
          <a:p>
            <a:pPr/>
            <a:r>
              <a:t>The quadratic approximation characterizes the anisotropy of the function.</a:t>
            </a:r>
          </a:p>
          <a:p>
            <a:pPr/>
            <a:r>
              <a:t>We want to sample from the quadratic so that the proposal has high probability to land on high contribution region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8" name="Shape 458"/>
          <p:cNvSpPr/>
          <p:nvPr>
            <p:ph type="sldImg"/>
          </p:nvPr>
        </p:nvSpPr>
        <p:spPr>
          <a:prstGeom prst="rect">
            <a:avLst/>
          </a:prstGeom>
        </p:spPr>
        <p:txBody>
          <a:bodyPr/>
          <a:lstStyle/>
          <a:p>
            <a:pPr/>
          </a:p>
        </p:txBody>
      </p:sp>
      <p:sp>
        <p:nvSpPr>
          <p:cNvPr id="459" name="Shape 459"/>
          <p:cNvSpPr/>
          <p:nvPr>
            <p:ph type="body" sz="quarter" idx="1"/>
          </p:nvPr>
        </p:nvSpPr>
        <p:spPr>
          <a:prstGeom prst="rect">
            <a:avLst/>
          </a:prstGeom>
        </p:spPr>
        <p:txBody>
          <a:bodyPr/>
          <a:lstStyle/>
          <a:p>
            <a:pPr/>
            <a:r>
              <a:t>As I said this is not trivial because the quadratics can grow to infinity and do not define a distribution.</a:t>
            </a:r>
          </a:p>
          <a:p>
            <a:pPr/>
            <a:r>
              <a:t>We cannot just apply something like inversion sampling to the quadratic and hope we can get the proposal.</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0" name="Shape 470"/>
          <p:cNvSpPr/>
          <p:nvPr>
            <p:ph type="sldImg"/>
          </p:nvPr>
        </p:nvSpPr>
        <p:spPr>
          <a:prstGeom prst="rect">
            <a:avLst/>
          </a:prstGeom>
        </p:spPr>
        <p:txBody>
          <a:bodyPr/>
          <a:lstStyle/>
          <a:p>
            <a:pPr/>
          </a:p>
        </p:txBody>
      </p:sp>
      <p:sp>
        <p:nvSpPr>
          <p:cNvPr id="471" name="Shape 471"/>
          <p:cNvSpPr/>
          <p:nvPr>
            <p:ph type="body" sz="quarter" idx="1"/>
          </p:nvPr>
        </p:nvSpPr>
        <p:spPr>
          <a:prstGeom prst="rect">
            <a:avLst/>
          </a:prstGeom>
        </p:spPr>
        <p:txBody>
          <a:bodyPr/>
          <a:lstStyle/>
          <a:p>
            <a:pPr/>
            <a:r>
              <a:t>Therefore we borrow ideas from Hamiltonian Monte Carlo.</a:t>
            </a:r>
          </a:p>
          <a:p>
            <a:pPr/>
            <a:r>
              <a:t>The goal is to attract samples to high contribution regions.</a:t>
            </a:r>
          </a:p>
          <a:p>
            <a:pPr/>
            <a:r>
              <a:t>The idea is to flip the landscape, so that high contribution region are now at low ground.</a:t>
            </a:r>
          </a:p>
          <a:p>
            <a:pPr/>
            <a:r>
              <a:t>We then simulate physics on the landscape, so that gravity will attract samples to low ground.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4" name="Shape 484"/>
          <p:cNvSpPr/>
          <p:nvPr>
            <p:ph type="sldImg"/>
          </p:nvPr>
        </p:nvSpPr>
        <p:spPr>
          <a:prstGeom prst="rect">
            <a:avLst/>
          </a:prstGeom>
        </p:spPr>
        <p:txBody>
          <a:bodyPr/>
          <a:lstStyle/>
          <a:p>
            <a:pPr/>
          </a:p>
        </p:txBody>
      </p:sp>
      <p:sp>
        <p:nvSpPr>
          <p:cNvPr id="485" name="Shape 485"/>
          <p:cNvSpPr/>
          <p:nvPr>
            <p:ph type="body" sz="quarter" idx="1"/>
          </p:nvPr>
        </p:nvSpPr>
        <p:spPr>
          <a:prstGeom prst="rect">
            <a:avLst/>
          </a:prstGeom>
        </p:spPr>
        <p:txBody>
          <a:bodyPr/>
          <a:lstStyle/>
          <a:p>
            <a:pPr/>
            <a:r>
              <a:t>Let me be a little bit more specific.</a:t>
            </a:r>
          </a:p>
          <a:p>
            <a:pPr/>
            <a:r>
              <a:t>Now we have flipped the contribution landscape.</a:t>
            </a:r>
          </a:p>
          <a:p>
            <a:pPr/>
            <a:r>
              <a:t>Imagine we put a particle at the current sample location.</a:t>
            </a:r>
          </a:p>
          <a:p>
            <a:pPr/>
            <a:r>
              <a:t>We give the particle a random initial velocity, so the particle will roll on the landscape.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6" name="Shape 496"/>
          <p:cNvSpPr/>
          <p:nvPr>
            <p:ph type="sldImg"/>
          </p:nvPr>
        </p:nvSpPr>
        <p:spPr>
          <a:prstGeom prst="rect">
            <a:avLst/>
          </a:prstGeom>
        </p:spPr>
        <p:txBody>
          <a:bodyPr/>
          <a:lstStyle/>
          <a:p>
            <a:pPr/>
          </a:p>
        </p:txBody>
      </p:sp>
      <p:sp>
        <p:nvSpPr>
          <p:cNvPr id="497" name="Shape 497"/>
          <p:cNvSpPr/>
          <p:nvPr>
            <p:ph type="body" sz="quarter" idx="1"/>
          </p:nvPr>
        </p:nvSpPr>
        <p:spPr>
          <a:prstGeom prst="rect">
            <a:avLst/>
          </a:prstGeom>
        </p:spPr>
        <p:txBody>
          <a:bodyPr/>
          <a:lstStyle/>
          <a:p>
            <a:pPr/>
            <a:r>
              <a:t>Because of gravity, the particle will be pulled to low ground.</a:t>
            </a:r>
          </a:p>
          <a:p>
            <a:pPr/>
            <a:r>
              <a:t>And because we have flipped the contribution landscape, low ground now represents high contribution area.</a:t>
            </a:r>
          </a:p>
          <a:p>
            <a:pPr/>
            <a:r>
              <a:t>We record the final position of the particle after some fixed time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6" name="Shape 506"/>
          <p:cNvSpPr/>
          <p:nvPr>
            <p:ph type="sldImg"/>
          </p:nvPr>
        </p:nvSpPr>
        <p:spPr>
          <a:prstGeom prst="rect">
            <a:avLst/>
          </a:prstGeom>
        </p:spPr>
        <p:txBody>
          <a:bodyPr/>
          <a:lstStyle/>
          <a:p>
            <a:pPr/>
          </a:p>
        </p:txBody>
      </p:sp>
      <p:sp>
        <p:nvSpPr>
          <p:cNvPr id="507" name="Shape 507"/>
          <p:cNvSpPr/>
          <p:nvPr>
            <p:ph type="body" sz="quarter" idx="1"/>
          </p:nvPr>
        </p:nvSpPr>
        <p:spPr>
          <a:prstGeom prst="rect">
            <a:avLst/>
          </a:prstGeom>
        </p:spPr>
        <p:txBody>
          <a:bodyPr/>
          <a:lstStyle/>
          <a:p>
            <a:pPr/>
            <a:r>
              <a:t>Unfortunately, it is not feasible for us to apply traditional Hamiltonian Monte Carlo directly.</a:t>
            </a:r>
          </a:p>
          <a:p>
            <a:pPr/>
            <a:r>
              <a:t>In its original form, Hamiltonian Monte Carlo requires expensive numerical simulation to do the physics.</a:t>
            </a:r>
          </a:p>
          <a:p>
            <a:pPr/>
            <a:r>
              <a:t>In our case it means we have to do all the ray tracing, shading, and derivatives computation along the trajectory.</a:t>
            </a:r>
          </a:p>
          <a:p>
            <a:pPr/>
          </a:p>
          <a:p>
            <a:pPr/>
            <a:r>
              <a:t>Fortunately, in this particular case of quadratic surfaces, and if the initial random velocity is Gaussian, we have a closed-form solution.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1" name="Shape 91"/>
          <p:cNvSpPr/>
          <p:nvPr>
            <p:ph type="sldImg"/>
          </p:nvPr>
        </p:nvSpPr>
        <p:spPr>
          <a:prstGeom prst="rect">
            <a:avLst/>
          </a:prstGeom>
        </p:spPr>
        <p:txBody>
          <a:bodyPr/>
          <a:lstStyle/>
          <a:p>
            <a:pPr/>
          </a:p>
        </p:txBody>
      </p:sp>
      <p:sp>
        <p:nvSpPr>
          <p:cNvPr id="92" name="Shape 92"/>
          <p:cNvSpPr/>
          <p:nvPr>
            <p:ph type="body" sz="quarter" idx="1"/>
          </p:nvPr>
        </p:nvSpPr>
        <p:spPr>
          <a:prstGeom prst="rect">
            <a:avLst/>
          </a:prstGeom>
        </p:spPr>
        <p:txBody>
          <a:bodyPr/>
          <a:lstStyle/>
          <a:p>
            <a:pPr/>
            <a:r>
              <a:t>To illustrate why this is difficult and how we plan to deal with it, let’s look at this scene, where there is a highly-glossy gold ring lit by a distant point light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0" name="Shape 520"/>
          <p:cNvSpPr/>
          <p:nvPr>
            <p:ph type="sldImg"/>
          </p:nvPr>
        </p:nvSpPr>
        <p:spPr>
          <a:prstGeom prst="rect">
            <a:avLst/>
          </a:prstGeom>
        </p:spPr>
        <p:txBody>
          <a:bodyPr/>
          <a:lstStyle/>
          <a:p>
            <a:pPr/>
          </a:p>
        </p:txBody>
      </p:sp>
      <p:sp>
        <p:nvSpPr>
          <p:cNvPr id="521" name="Shape 521"/>
          <p:cNvSpPr/>
          <p:nvPr>
            <p:ph type="body" sz="quarter" idx="1"/>
          </p:nvPr>
        </p:nvSpPr>
        <p:spPr>
          <a:prstGeom prst="rect">
            <a:avLst/>
          </a:prstGeom>
        </p:spPr>
        <p:txBody>
          <a:bodyPr/>
          <a:lstStyle/>
          <a:p>
            <a:pPr/>
            <a:r>
              <a:t>To demonstrate the closed-form solution,</a:t>
            </a:r>
          </a:p>
          <a:p>
            <a:pPr/>
            <a:r>
              <a:t>recall that the particle is given a randomized initial velocity.</a:t>
            </a:r>
          </a:p>
          <a:p>
            <a:pPr/>
            <a:r>
              <a:t>In our case we assume it is Gaussian distributed.</a:t>
            </a:r>
          </a:p>
          <a:p>
            <a:pPr/>
            <a:r>
              <a:t>If you give the particle a different velocity, it ends up at different locations. </a:t>
            </a:r>
          </a:p>
          <a:p>
            <a:pPr/>
            <a:r>
              <a:t>and if you try this many many times…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9" name="Shape 529"/>
          <p:cNvSpPr/>
          <p:nvPr>
            <p:ph type="sldImg"/>
          </p:nvPr>
        </p:nvSpPr>
        <p:spPr>
          <a:prstGeom prst="rect">
            <a:avLst/>
          </a:prstGeom>
        </p:spPr>
        <p:txBody>
          <a:bodyPr/>
          <a:lstStyle/>
          <a:p>
            <a:pPr/>
          </a:p>
        </p:txBody>
      </p:sp>
      <p:sp>
        <p:nvSpPr>
          <p:cNvPr id="530" name="Shape 530"/>
          <p:cNvSpPr/>
          <p:nvPr>
            <p:ph type="body" sz="quarter" idx="1"/>
          </p:nvPr>
        </p:nvSpPr>
        <p:spPr>
          <a:prstGeom prst="rect">
            <a:avLst/>
          </a:prstGeom>
        </p:spPr>
        <p:txBody>
          <a:bodyPr/>
          <a:lstStyle/>
          <a:p>
            <a:pPr/>
            <a:r>
              <a:t>You can observe that the end position of these particles form a gaussian distribution.</a:t>
            </a:r>
          </a:p>
          <a:p>
            <a:pPr/>
            <a:r>
              <a:t>It turns out that Hamiltonian dynamics is a linear operation on the Gaussian velocity variable.</a:t>
            </a:r>
          </a:p>
          <a:p>
            <a:pPr/>
            <a:r>
              <a:t>So essentially Hamiltonian dynamics transforms the velocity Gaussian to another Gaussian representing the final positions.</a:t>
            </a:r>
          </a:p>
          <a:p>
            <a:pPr/>
            <a:r>
              <a:t>It means that we can do all the Hamiltonian Monte Carlo business to sample the quadratic surface, </a:t>
            </a:r>
          </a:p>
          <a:p>
            <a:pPr/>
            <a:r>
              <a:t>by sampling from an anisotropic Gaussian, whose mean and covariance matrix can be derived from the quadratic surface and Gaussian initial velocity.</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2" name="Shape 542"/>
          <p:cNvSpPr/>
          <p:nvPr>
            <p:ph type="sldImg"/>
          </p:nvPr>
        </p:nvSpPr>
        <p:spPr>
          <a:prstGeom prst="rect">
            <a:avLst/>
          </a:prstGeom>
        </p:spPr>
        <p:txBody>
          <a:bodyPr/>
          <a:lstStyle/>
          <a:p>
            <a:pPr/>
          </a:p>
        </p:txBody>
      </p:sp>
      <p:sp>
        <p:nvSpPr>
          <p:cNvPr id="543" name="Shape 543"/>
          <p:cNvSpPr/>
          <p:nvPr>
            <p:ph type="body" sz="quarter" idx="1"/>
          </p:nvPr>
        </p:nvSpPr>
        <p:spPr>
          <a:prstGeom prst="rect">
            <a:avLst/>
          </a:prstGeom>
        </p:spPr>
        <p:txBody>
          <a:bodyPr/>
          <a:lstStyle/>
          <a:p>
            <a:pPr/>
            <a:r>
              <a:t>To recap, given the current sample,</a:t>
            </a:r>
          </a:p>
          <a:p>
            <a:pPr/>
            <a:r>
              <a:t>we use its Hessian as well as gradient to characterize the anisotropy of the contribution function.</a:t>
            </a:r>
          </a:p>
          <a:p>
            <a:pPr/>
            <a:r>
              <a:t>This gives us a quadratic approximation around current sample.</a:t>
            </a:r>
          </a:p>
          <a:p>
            <a:pPr/>
            <a:r>
              <a:t>We want to sample from the quadratic approximation.</a:t>
            </a:r>
          </a:p>
          <a:p>
            <a:pPr/>
            <a:r>
              <a:t>However, the quadratic does not define a distribution.</a:t>
            </a:r>
          </a:p>
          <a:p>
            <a:pPr/>
            <a:r>
              <a:t>So we simulate Hamiltonian dynamics to sample from quadratics.</a:t>
            </a:r>
          </a:p>
          <a:p>
            <a:pPr/>
            <a:r>
              <a:t>This results in a closed-form Gaussian, so we can just sample from this Gaussian.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6" name="Shape 566"/>
          <p:cNvSpPr/>
          <p:nvPr>
            <p:ph type="sldImg"/>
          </p:nvPr>
        </p:nvSpPr>
        <p:spPr>
          <a:prstGeom prst="rect">
            <a:avLst/>
          </a:prstGeom>
        </p:spPr>
        <p:txBody>
          <a:bodyPr/>
          <a:lstStyle/>
          <a:p>
            <a:pPr/>
          </a:p>
        </p:txBody>
      </p:sp>
      <p:sp>
        <p:nvSpPr>
          <p:cNvPr id="567" name="Shape 567"/>
          <p:cNvSpPr/>
          <p:nvPr>
            <p:ph type="body" sz="quarter" idx="1"/>
          </p:nvPr>
        </p:nvSpPr>
        <p:spPr>
          <a:prstGeom prst="rect">
            <a:avLst/>
          </a:prstGeom>
        </p:spPr>
        <p:txBody>
          <a:bodyPr/>
          <a:lstStyle/>
          <a:p>
            <a:pPr/>
            <a:r>
              <a:t>Recall that we build our method on Metropolis light transport and we are generating a Markov chain.</a:t>
            </a:r>
          </a:p>
          <a:p>
            <a:pPr/>
            <a:r>
              <a:t>So the full algorithm is:</a:t>
            </a:r>
          </a:p>
          <a:p>
            <a:pPr/>
            <a:r>
              <a:t>given the current sample, we compute its gradient and Hessian</a:t>
            </a:r>
          </a:p>
          <a:p>
            <a:pPr/>
            <a:r>
              <a:t>we then compute an anisotropic Gaussian based on Hamiltonian Monte Carlo and the gradient and Hessian</a:t>
            </a:r>
          </a:p>
          <a:p>
            <a:pPr/>
            <a:r>
              <a:t>we draw a proposal from the Gaussian, and probabilistically accept it</a:t>
            </a:r>
          </a:p>
          <a:p>
            <a:pPr/>
            <a:r>
              <a:t>if accept, then current sample become the accepted proposal</a:t>
            </a:r>
          </a:p>
          <a:p>
            <a:pPr/>
            <a:r>
              <a:t>and we repeat the process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3" name="Shape 573"/>
          <p:cNvSpPr/>
          <p:nvPr>
            <p:ph type="sldImg"/>
          </p:nvPr>
        </p:nvSpPr>
        <p:spPr>
          <a:prstGeom prst="rect">
            <a:avLst/>
          </a:prstGeom>
        </p:spPr>
        <p:txBody>
          <a:bodyPr/>
          <a:lstStyle/>
          <a:p>
            <a:pPr/>
          </a:p>
        </p:txBody>
      </p:sp>
      <p:sp>
        <p:nvSpPr>
          <p:cNvPr id="574" name="Shape 574"/>
          <p:cNvSpPr/>
          <p:nvPr>
            <p:ph type="body" sz="quarter" idx="1"/>
          </p:nvPr>
        </p:nvSpPr>
        <p:spPr>
          <a:prstGeom prst="rect">
            <a:avLst/>
          </a:prstGeom>
        </p:spPr>
        <p:txBody>
          <a:bodyPr/>
          <a:lstStyle/>
          <a:p>
            <a:pPr/>
            <a:r>
              <a:t>Let’s look at the result.</a:t>
            </a:r>
          </a:p>
          <a:p>
            <a:pPr/>
          </a:p>
          <a:p>
            <a:pPr/>
            <a:r>
              <a:t>Here is our test scene, rendered by our method in 10 minutes.</a:t>
            </a:r>
          </a:p>
          <a:p>
            <a:pPr/>
            <a:r>
              <a:t>The scene contains many glossy materials.</a:t>
            </a:r>
          </a:p>
          <a:p>
            <a:pPr/>
            <a:r>
              <a:t>For example, the metal ring is causing some caustics on the right.</a:t>
            </a:r>
          </a:p>
          <a:p>
            <a:pPr/>
            <a:r>
              <a:t>And the glossy bathtub is reflecting the light from the whole room.</a:t>
            </a:r>
          </a:p>
          <a:p>
            <a:pPr/>
            <a:r>
              <a:t>I want you to focus on two regions where there are some highly curved glossy surfaces involved.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0" name="Shape 590"/>
          <p:cNvSpPr/>
          <p:nvPr>
            <p:ph type="sldImg"/>
          </p:nvPr>
        </p:nvSpPr>
        <p:spPr>
          <a:prstGeom prst="rect">
            <a:avLst/>
          </a:prstGeom>
        </p:spPr>
        <p:txBody>
          <a:bodyPr/>
          <a:lstStyle/>
          <a:p>
            <a:pPr/>
          </a:p>
        </p:txBody>
      </p:sp>
      <p:sp>
        <p:nvSpPr>
          <p:cNvPr id="591" name="Shape 591"/>
          <p:cNvSpPr/>
          <p:nvPr>
            <p:ph type="body" sz="quarter" idx="1"/>
          </p:nvPr>
        </p:nvSpPr>
        <p:spPr>
          <a:prstGeom prst="rect">
            <a:avLst/>
          </a:prstGeom>
        </p:spPr>
        <p:txBody>
          <a:bodyPr/>
          <a:lstStyle/>
          <a:p>
            <a:pPr/>
            <a:r>
              <a:t>Here is the equal-time comparison of one of the insets between the methods.  </a:t>
            </a:r>
          </a:p>
          <a:p>
            <a:pPr/>
            <a:r>
              <a:t>We compare with three other metropolis light transport algorithms.</a:t>
            </a:r>
          </a:p>
          <a:p>
            <a:pPr/>
            <a:r>
              <a:t>The highly-curved metal ring is troublesome for all the other methods.</a:t>
            </a:r>
          </a:p>
          <a:p>
            <a:pPr/>
            <a:r>
              <a:t>Multiplexed Metropolis light transport, aka MMLT, uses isotropic mutation and cannot handle anisotropic integrand well.</a:t>
            </a:r>
          </a:p>
          <a:p>
            <a:pPr/>
            <a:r>
              <a:t>Manifold exploration and Half-vector space light transport, aka MEMLT and HSLT, which are the specialized methods I mentioned when I was talking about previous work, cannot explore the contribution function efficiently because they need to sample some coordinates first, then resolve the rest using some constraints, and it is possible that during the first pass they jump into some space where it is impossible to satisfy the constraint.</a:t>
            </a:r>
          </a:p>
          <a:p>
            <a:pPr/>
            <a:r>
              <a:t>Our method is pretty good at resolving the correlation between coordinates using second-derivatives even with the highly-curved surfaces.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7" name="Shape 607"/>
          <p:cNvSpPr/>
          <p:nvPr>
            <p:ph type="sldImg"/>
          </p:nvPr>
        </p:nvSpPr>
        <p:spPr>
          <a:prstGeom prst="rect">
            <a:avLst/>
          </a:prstGeom>
        </p:spPr>
        <p:txBody>
          <a:bodyPr/>
          <a:lstStyle/>
          <a:p>
            <a:pPr/>
          </a:p>
        </p:txBody>
      </p:sp>
      <p:sp>
        <p:nvSpPr>
          <p:cNvPr id="608" name="Shape 608"/>
          <p:cNvSpPr/>
          <p:nvPr>
            <p:ph type="body" sz="quarter" idx="1"/>
          </p:nvPr>
        </p:nvSpPr>
        <p:spPr>
          <a:prstGeom prst="rect">
            <a:avLst/>
          </a:prstGeom>
        </p:spPr>
        <p:txBody>
          <a:bodyPr/>
          <a:lstStyle/>
          <a:p>
            <a:pPr/>
            <a:r>
              <a:t>Here is another example where there are some fast changing normals on the edges.</a:t>
            </a:r>
          </a:p>
          <a:p>
            <a:pPr/>
            <a:r>
              <a:t>This is pretty troublesome for MLT algorithms because you need to sample on the edges to keep staying on high contribution region.</a:t>
            </a:r>
          </a:p>
          <a:p>
            <a:pPr/>
            <a:r>
              <a:t>Again, we can handle this pretty well.</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4" name="Shape 614"/>
          <p:cNvSpPr/>
          <p:nvPr>
            <p:ph type="sldImg"/>
          </p:nvPr>
        </p:nvSpPr>
        <p:spPr>
          <a:prstGeom prst="rect">
            <a:avLst/>
          </a:prstGeom>
        </p:spPr>
        <p:txBody>
          <a:bodyPr/>
          <a:lstStyle/>
          <a:p>
            <a:pPr/>
          </a:p>
        </p:txBody>
      </p:sp>
      <p:sp>
        <p:nvSpPr>
          <p:cNvPr id="615" name="Shape 615"/>
          <p:cNvSpPr/>
          <p:nvPr>
            <p:ph type="body" sz="quarter" idx="1"/>
          </p:nvPr>
        </p:nvSpPr>
        <p:spPr>
          <a:prstGeom prst="rect">
            <a:avLst/>
          </a:prstGeom>
        </p:spPr>
        <p:txBody>
          <a:bodyPr/>
          <a:lstStyle/>
          <a:p>
            <a:pPr/>
            <a:r>
              <a:t>This is another scene showing the generality of our method.</a:t>
            </a:r>
          </a:p>
          <a:p>
            <a:pPr/>
            <a:r>
              <a:t>Specifically, our method is able to resolve the correlation between the time dimension and the path-space, thanks to automatic differentiation.</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9" name="Shape 629"/>
          <p:cNvSpPr/>
          <p:nvPr>
            <p:ph type="sldImg"/>
          </p:nvPr>
        </p:nvSpPr>
        <p:spPr>
          <a:prstGeom prst="rect">
            <a:avLst/>
          </a:prstGeom>
        </p:spPr>
        <p:txBody>
          <a:bodyPr/>
          <a:lstStyle/>
          <a:p>
            <a:pPr/>
          </a:p>
        </p:txBody>
      </p:sp>
      <p:sp>
        <p:nvSpPr>
          <p:cNvPr id="630" name="Shape 630"/>
          <p:cNvSpPr/>
          <p:nvPr>
            <p:ph type="body" sz="quarter" idx="1"/>
          </p:nvPr>
        </p:nvSpPr>
        <p:spPr>
          <a:prstGeom prst="rect">
            <a:avLst/>
          </a:prstGeom>
        </p:spPr>
        <p:txBody>
          <a:bodyPr/>
          <a:lstStyle/>
          <a:p>
            <a:pPr/>
            <a:r>
              <a:t>Here is a closer look.</a:t>
            </a:r>
          </a:p>
          <a:p>
            <a:pPr/>
            <a:r>
              <a:t>We do not show the result of HSLT here because their implementation does not support motion blur.</a:t>
            </a:r>
          </a:p>
          <a:p>
            <a:pPr/>
            <a:r>
              <a:t>MMLT sometimes trapped in the very narrow region and produced some correlated noise.</a:t>
            </a:r>
          </a:p>
          <a:p>
            <a:pPr/>
            <a:r>
              <a:t>Manifold Exploration produces ghosting artifacts because they do not move in time dimension.</a:t>
            </a:r>
          </a:p>
          <a:p>
            <a:pPr/>
            <a:r>
              <a:t>Again, our method can resolve the correlation between time and path-space and did it quite well in this case.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5" name="Shape 635"/>
          <p:cNvSpPr/>
          <p:nvPr>
            <p:ph type="sldImg"/>
          </p:nvPr>
        </p:nvSpPr>
        <p:spPr>
          <a:prstGeom prst="rect">
            <a:avLst/>
          </a:prstGeom>
        </p:spPr>
        <p:txBody>
          <a:bodyPr/>
          <a:lstStyle/>
          <a:p>
            <a:pPr/>
          </a:p>
        </p:txBody>
      </p:sp>
      <p:sp>
        <p:nvSpPr>
          <p:cNvPr id="636" name="Shape 636"/>
          <p:cNvSpPr/>
          <p:nvPr>
            <p:ph type="body" sz="quarter" idx="1"/>
          </p:nvPr>
        </p:nvSpPr>
        <p:spPr>
          <a:prstGeom prst="rect">
            <a:avLst/>
          </a:prstGeom>
        </p:spPr>
        <p:txBody>
          <a:bodyPr/>
          <a:lstStyle/>
          <a:p>
            <a:pPr/>
            <a:r>
              <a:t>To conclude, we proposed an algorithm where the goal is to generate good proposals for Metropolis Light Transport.</a:t>
            </a:r>
          </a:p>
          <a:p>
            <a:pPr/>
            <a:r>
              <a:t>We use Hessian computed by automatic differentiation to characterize the anisotropy of the integrand.</a:t>
            </a:r>
          </a:p>
          <a:p>
            <a:pPr/>
            <a:r>
              <a:t>We then use Hamiltonian Monte Carlo to sample from the quadratic approximation.</a:t>
            </a:r>
          </a:p>
          <a:p>
            <a:pPr/>
            <a:r>
              <a:t>This results in a closed-form Gaussian so we can just sample from the Gaussian.</a:t>
            </a:r>
          </a:p>
          <a:p>
            <a:pPr/>
            <a:r>
              <a:t>Our method is general, thanks to automatic differentiation.</a:t>
            </a:r>
          </a:p>
          <a:p>
            <a:pPr/>
            <a:r>
              <a:t>For example, it can be easily extended to sample time dimension.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7" name="Shape 107"/>
          <p:cNvSpPr/>
          <p:nvPr>
            <p:ph type="sldImg"/>
          </p:nvPr>
        </p:nvSpPr>
        <p:spPr>
          <a:prstGeom prst="rect">
            <a:avLst/>
          </a:prstGeom>
        </p:spPr>
        <p:txBody>
          <a:bodyPr/>
          <a:lstStyle/>
          <a:p>
            <a:pPr/>
          </a:p>
        </p:txBody>
      </p:sp>
      <p:sp>
        <p:nvSpPr>
          <p:cNvPr id="108" name="Shape 108"/>
          <p:cNvSpPr/>
          <p:nvPr>
            <p:ph type="body" sz="quarter" idx="1"/>
          </p:nvPr>
        </p:nvSpPr>
        <p:spPr>
          <a:prstGeom prst="rect">
            <a:avLst/>
          </a:prstGeom>
        </p:spPr>
        <p:txBody>
          <a:bodyPr/>
          <a:lstStyle/>
          <a:p>
            <a:pPr/>
            <a:r>
              <a:t>Let’s focus on the the light paths in the red region</a:t>
            </a:r>
          </a:p>
          <a:p>
            <a:pPr/>
            <a:r>
              <a:t>Let me zoom in to have a clearer view.</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ph type="sldImg"/>
          </p:nvPr>
        </p:nvSpPr>
        <p:spPr>
          <a:prstGeom prst="rect">
            <a:avLst/>
          </a:prstGeom>
        </p:spPr>
        <p:txBody>
          <a:bodyPr/>
          <a:lstStyle/>
          <a:p>
            <a:pPr/>
          </a:p>
        </p:txBody>
      </p:sp>
      <p:sp>
        <p:nvSpPr>
          <p:cNvPr id="147" name="Shape 147"/>
          <p:cNvSpPr/>
          <p:nvPr>
            <p:ph type="body" sz="quarter" idx="1"/>
          </p:nvPr>
        </p:nvSpPr>
        <p:spPr>
          <a:prstGeom prst="rect">
            <a:avLst/>
          </a:prstGeom>
        </p:spPr>
        <p:txBody>
          <a:bodyPr/>
          <a:lstStyle/>
          <a:p>
            <a:pPr/>
            <a:r>
              <a:t>Here’s a light path connecting from the light to the eye.  It has high contribution because the glossy material on vertex 1 above is reflecting many photons towards vertex 2 below.</a:t>
            </a:r>
          </a:p>
          <a:p>
            <a:pPr/>
          </a:p>
          <a:p>
            <a:pPr/>
            <a:r>
              <a:t>Now we want to look at the nearby light paths.</a:t>
            </a:r>
          </a:p>
          <a:p>
            <a:pPr/>
            <a:r>
              <a:t>The nearby light paths can have very different contribution compare to the original light path.</a:t>
            </a:r>
          </a:p>
          <a:p>
            <a:pPr/>
            <a:r>
              <a:t>In general this is due to a variety of factors such as the curvature of the surfaces, the material properties, and light position.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Shape 174"/>
          <p:cNvSpPr/>
          <p:nvPr>
            <p:ph type="sldImg"/>
          </p:nvPr>
        </p:nvSpPr>
        <p:spPr>
          <a:prstGeom prst="rect">
            <a:avLst/>
          </a:prstGeom>
        </p:spPr>
        <p:txBody>
          <a:bodyPr/>
          <a:lstStyle/>
          <a:p>
            <a:pPr/>
          </a:p>
        </p:txBody>
      </p:sp>
      <p:sp>
        <p:nvSpPr>
          <p:cNvPr id="175" name="Shape 175"/>
          <p:cNvSpPr/>
          <p:nvPr>
            <p:ph type="body" sz="quarter" idx="1"/>
          </p:nvPr>
        </p:nvSpPr>
        <p:spPr>
          <a:prstGeom prst="rect">
            <a:avLst/>
          </a:prstGeom>
        </p:spPr>
        <p:txBody>
          <a:bodyPr/>
          <a:lstStyle/>
          <a:p>
            <a:pPr/>
            <a:r>
              <a:t>For example, if you move vertex 1 to another position, it is very likely that the new light path will go off the peak of the glossy reflection and does not contribute to the image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Shape 201"/>
          <p:cNvSpPr/>
          <p:nvPr>
            <p:ph type="sldImg"/>
          </p:nvPr>
        </p:nvSpPr>
        <p:spPr>
          <a:prstGeom prst="rect">
            <a:avLst/>
          </a:prstGeom>
        </p:spPr>
        <p:txBody>
          <a:bodyPr/>
          <a:lstStyle/>
          <a:p>
            <a:pPr/>
          </a:p>
        </p:txBody>
      </p:sp>
      <p:sp>
        <p:nvSpPr>
          <p:cNvPr id="202" name="Shape 202"/>
          <p:cNvSpPr/>
          <p:nvPr>
            <p:ph type="body" sz="quarter" idx="1"/>
          </p:nvPr>
        </p:nvSpPr>
        <p:spPr>
          <a:prstGeom prst="rect">
            <a:avLst/>
          </a:prstGeom>
        </p:spPr>
        <p:txBody>
          <a:bodyPr/>
          <a:lstStyle/>
          <a:p>
            <a:pPr/>
            <a:r>
              <a:t>and the same thing happens if you try to move vertex 2</a:t>
            </a:r>
          </a:p>
          <a:p>
            <a:pPr/>
          </a:p>
          <a:p>
            <a:pPr/>
            <a:r>
              <a:t>Let’s try to visualize the contribution function by moving these two vertices on the corresponding direction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8" name="Shape 238"/>
          <p:cNvSpPr/>
          <p:nvPr>
            <p:ph type="sldImg"/>
          </p:nvPr>
        </p:nvSpPr>
        <p:spPr>
          <a:prstGeom prst="rect">
            <a:avLst/>
          </a:prstGeom>
        </p:spPr>
        <p:txBody>
          <a:bodyPr/>
          <a:lstStyle/>
          <a:p>
            <a:pPr/>
          </a:p>
        </p:txBody>
      </p:sp>
      <p:sp>
        <p:nvSpPr>
          <p:cNvPr id="239" name="Shape 239"/>
          <p:cNvSpPr/>
          <p:nvPr>
            <p:ph type="body" sz="quarter" idx="1"/>
          </p:nvPr>
        </p:nvSpPr>
        <p:spPr>
          <a:prstGeom prst="rect">
            <a:avLst/>
          </a:prstGeom>
        </p:spPr>
        <p:txBody>
          <a:bodyPr/>
          <a:lstStyle/>
          <a:p>
            <a:pPr/>
            <a:r>
              <a:t>And we get the plot on the right.</a:t>
            </a:r>
          </a:p>
          <a:p>
            <a:pPr/>
            <a:r>
              <a:t>Every point on the horizontal coordinates correspond to a light path with different offsets in blue and red directions.</a:t>
            </a:r>
          </a:p>
          <a:p>
            <a:pPr/>
            <a:r>
              <a:t>We record the light path contribution on the axis pointing up and we draw this 3d landscape of path contribution. </a:t>
            </a:r>
          </a:p>
          <a:p>
            <a:pPr/>
            <a:r>
              <a:t>For example, the yellow sample on the center of the plot corresponds to the original light path. (animate)</a:t>
            </a:r>
          </a:p>
          <a:p>
            <a:pPr/>
            <a:r>
              <a:t>Red and blue sample represents the light path with moved vertex 1 and vertex 2 correspondingly. (animate*2)</a:t>
            </a:r>
          </a:p>
          <a:p>
            <a:pPr/>
            <a:r>
              <a:t>What you can observe here is that while the contribution is continuous, it is both sparse and anisotropic. </a:t>
            </a:r>
          </a:p>
          <a:p>
            <a:pPr/>
            <a:r>
              <a:t>By anisotropic I mean the function usually has different degree of smoothness at different directions.</a:t>
            </a:r>
          </a:p>
          <a:p>
            <a:pPr/>
            <a:r>
              <a:t>The sparsity and anisotropy are causing some troubles to us.</a:t>
            </a:r>
          </a:p>
          <a:p>
            <a:pPr/>
            <a:r>
              <a:t>For example, if you only move one of the vertices, it is very likely that your new path will have zero contribution like the red or blue samples.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0" name="Shape 270"/>
          <p:cNvSpPr/>
          <p:nvPr>
            <p:ph type="sldImg"/>
          </p:nvPr>
        </p:nvSpPr>
        <p:spPr>
          <a:prstGeom prst="rect">
            <a:avLst/>
          </a:prstGeom>
        </p:spPr>
        <p:txBody>
          <a:bodyPr/>
          <a:lstStyle/>
          <a:p>
            <a:pPr/>
          </a:p>
        </p:txBody>
      </p:sp>
      <p:sp>
        <p:nvSpPr>
          <p:cNvPr id="271" name="Shape 271"/>
          <p:cNvSpPr/>
          <p:nvPr>
            <p:ph type="body" sz="quarter" idx="1"/>
          </p:nvPr>
        </p:nvSpPr>
        <p:spPr>
          <a:prstGeom prst="rect">
            <a:avLst/>
          </a:prstGeom>
        </p:spPr>
        <p:txBody>
          <a:bodyPr/>
          <a:lstStyle/>
          <a:p>
            <a:pPr/>
            <a:r>
              <a:t>And what we get is something like the plot on the right.</a:t>
            </a:r>
          </a:p>
          <a:p>
            <a:pPr/>
            <a:r>
              <a:t>The center of the contribution function corresponds to the original light path.</a:t>
            </a:r>
          </a:p>
          <a:p>
            <a:pPr/>
            <a:r>
              <a:t>The horizontal coordinates correspond to different light paths as we move the vertices in red and blue directions.</a:t>
            </a:r>
          </a:p>
          <a:p>
            <a:pPr/>
            <a:r>
              <a:t>We record the light path contribution on the axis pointing up and we draw this 3d landscape of path contribution. </a:t>
            </a:r>
          </a:p>
          <a:p>
            <a:pPr/>
          </a:p>
          <a:p>
            <a:pPr/>
            <a:r>
              <a:t>What you can observe here is that while the contribution is continuous, it is both sparse and anisotropic. </a:t>
            </a:r>
          </a:p>
          <a:p>
            <a:pPr/>
            <a:r>
              <a:t>By anisotropic I mean the function usually has different degree of smoothness at different directions.</a:t>
            </a:r>
          </a:p>
          <a:p>
            <a:pPr/>
            <a:r>
              <a:t>The sparsity and anisotropy are causing some troubles to us.</a:t>
            </a:r>
          </a:p>
          <a:p>
            <a:pPr/>
            <a:r>
              <a:t>For example, if you only move one of the vertices, it is very likely that your new path will have zero contribution.</a:t>
            </a:r>
          </a:p>
          <a:p>
            <a:pPr/>
          </a:p>
          <a:p>
            <a:pP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Slide">
    <p:spTree>
      <p:nvGrpSpPr>
        <p:cNvPr id="1" name=""/>
        <p:cNvGrpSpPr/>
        <p:nvPr/>
      </p:nvGrpSpPr>
      <p:grpSpPr>
        <a:xfrm>
          <a:off x="0" y="0"/>
          <a:ext cx="0" cy="0"/>
          <a:chOff x="0" y="0"/>
          <a:chExt cx="0" cy="0"/>
        </a:xfrm>
      </p:grpSpPr>
      <p:sp>
        <p:nvSpPr>
          <p:cNvPr id="11" name="Shape 11"/>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2" name="Shape 1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Content Slide">
    <p:spTree>
      <p:nvGrpSpPr>
        <p:cNvPr id="1" name=""/>
        <p:cNvGrpSpPr/>
        <p:nvPr/>
      </p:nvGrpSpPr>
      <p:grpSpPr>
        <a:xfrm>
          <a:off x="0" y="0"/>
          <a:ext cx="0" cy="0"/>
          <a:chOff x="0" y="0"/>
          <a:chExt cx="0" cy="0"/>
        </a:xfrm>
      </p:grpSpPr>
      <p:sp>
        <p:nvSpPr>
          <p:cNvPr id="19" name="Shape 19"/>
          <p:cNvSpPr/>
          <p:nvPr>
            <p:ph type="title"/>
          </p:nvPr>
        </p:nvSpPr>
        <p:spPr>
          <a:xfrm>
            <a:off x="146050" y="0"/>
            <a:ext cx="8851900" cy="904442"/>
          </a:xfrm>
          <a:prstGeom prst="rect">
            <a:avLst/>
          </a:prstGeom>
        </p:spPr>
        <p:txBody>
          <a:bodyPr/>
          <a:lstStyle>
            <a:lvl1pPr algn="l">
              <a:defRPr b="1" sz="3200">
                <a:latin typeface="+mn-lt"/>
                <a:ea typeface="+mn-ea"/>
                <a:cs typeface="+mn-cs"/>
                <a:sym typeface="Helvetica"/>
              </a:defRPr>
            </a:lvl1pPr>
          </a:lstStyle>
          <a:p>
            <a:pPr/>
            <a:r>
              <a:t>Title Text</a:t>
            </a:r>
          </a:p>
        </p:txBody>
      </p:sp>
      <p:sp>
        <p:nvSpPr>
          <p:cNvPr id="20" name="Shape 20"/>
          <p:cNvSpPr/>
          <p:nvPr/>
        </p:nvSpPr>
        <p:spPr>
          <a:xfrm>
            <a:off x="3107" y="889000"/>
            <a:ext cx="8763001" cy="0"/>
          </a:xfrm>
          <a:prstGeom prst="line">
            <a:avLst/>
          </a:prstGeom>
          <a:solidFill>
            <a:srgbClr val="000000"/>
          </a:solidFill>
          <a:ln w="25400">
            <a:solidFill>
              <a:srgbClr val="F2F1F3"/>
            </a:solidFill>
          </a:ln>
        </p:spPr>
        <p:txBody>
          <a:bodyPr lIns="45719" rIns="45719"/>
          <a:lstStyle/>
          <a:p>
            <a:pPr>
              <a:defRPr sz="1200">
                <a:latin typeface="+mn-lt"/>
                <a:ea typeface="+mn-ea"/>
                <a:cs typeface="+mn-cs"/>
                <a:sym typeface="Helvetica"/>
              </a:defRPr>
            </a:pPr>
          </a:p>
        </p:txBody>
      </p:sp>
      <p:sp>
        <p:nvSpPr>
          <p:cNvPr id="21" name="Shape 21"/>
          <p:cNvSpPr/>
          <p:nvPr>
            <p:ph type="body" idx="1"/>
          </p:nvPr>
        </p:nvSpPr>
        <p:spPr>
          <a:xfrm>
            <a:off x="146050" y="1452032"/>
            <a:ext cx="8847139" cy="4257281"/>
          </a:xfrm>
          <a:prstGeom prst="rect">
            <a:avLst/>
          </a:prstGeom>
        </p:spPr>
        <p:txBody>
          <a:bodyPr/>
          <a:lstStyle>
            <a:lvl1pPr marL="320842" indent="-320842" algn="l">
              <a:spcBef>
                <a:spcPts val="700"/>
              </a:spcBef>
              <a:buSzPct val="100000"/>
              <a:buChar char="•"/>
              <a:defRPr b="0" sz="3200"/>
            </a:lvl1pPr>
            <a:lvl2pPr marL="701842" indent="-320842" algn="l">
              <a:spcBef>
                <a:spcPts val="700"/>
              </a:spcBef>
              <a:buChar char="•"/>
              <a:defRPr b="0" sz="3200"/>
            </a:lvl2pPr>
            <a:lvl3pPr marL="1082842" indent="-320842" algn="l">
              <a:spcBef>
                <a:spcPts val="700"/>
              </a:spcBef>
              <a:defRPr b="0" sz="3200"/>
            </a:lvl3pPr>
            <a:lvl4pPr marL="1463842" indent="-320842" algn="l">
              <a:spcBef>
                <a:spcPts val="700"/>
              </a:spcBef>
              <a:buChar char="•"/>
              <a:defRPr b="0" sz="3200"/>
            </a:lvl4pPr>
            <a:lvl5pPr marL="1844842" indent="-320842" algn="l">
              <a:spcBef>
                <a:spcPts val="700"/>
              </a:spcBef>
              <a:buChar char="•"/>
              <a:defRPr b="0" sz="3200"/>
            </a:lvl5pPr>
          </a:lstStyle>
          <a:p>
            <a:pPr/>
            <a:r>
              <a:t>Body Level One</a:t>
            </a:r>
          </a:p>
          <a:p>
            <a:pPr lvl="1"/>
            <a:r>
              <a:t>Body Level Two</a:t>
            </a:r>
          </a:p>
          <a:p>
            <a:pPr lvl="2"/>
            <a:r>
              <a:t>Body Level Three</a:t>
            </a:r>
          </a:p>
          <a:p>
            <a:pPr lvl="3"/>
            <a:r>
              <a:t>Body Level Four</a:t>
            </a:r>
          </a:p>
          <a:p>
            <a:pPr lvl="4"/>
            <a:r>
              <a:t>Body Level Five</a:t>
            </a:r>
          </a:p>
        </p:txBody>
      </p:sp>
      <p:sp>
        <p:nvSpPr>
          <p:cNvPr id="22" name="Shape 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Separator">
    <p:spTree>
      <p:nvGrpSpPr>
        <p:cNvPr id="1" name=""/>
        <p:cNvGrpSpPr/>
        <p:nvPr/>
      </p:nvGrpSpPr>
      <p:grpSpPr>
        <a:xfrm>
          <a:off x="0" y="0"/>
          <a:ext cx="0" cy="0"/>
          <a:chOff x="0" y="0"/>
          <a:chExt cx="0" cy="0"/>
        </a:xfrm>
      </p:grpSpPr>
      <p:sp>
        <p:nvSpPr>
          <p:cNvPr id="29" name="Shape 29"/>
          <p:cNvSpPr/>
          <p:nvPr/>
        </p:nvSpPr>
        <p:spPr>
          <a:xfrm>
            <a:off x="3107" y="889000"/>
            <a:ext cx="8763001" cy="0"/>
          </a:xfrm>
          <a:prstGeom prst="line">
            <a:avLst/>
          </a:prstGeom>
          <a:solidFill>
            <a:srgbClr val="000000"/>
          </a:solidFill>
          <a:ln w="25400">
            <a:solidFill>
              <a:srgbClr val="F8F7F3"/>
            </a:solidFill>
          </a:ln>
        </p:spPr>
        <p:txBody>
          <a:bodyPr lIns="45719" rIns="45719"/>
          <a:lstStyle/>
          <a:p>
            <a:pPr>
              <a:defRPr sz="1200">
                <a:latin typeface="+mn-lt"/>
                <a:ea typeface="+mn-ea"/>
                <a:cs typeface="+mn-cs"/>
                <a:sym typeface="Helvetica"/>
              </a:defRPr>
            </a:pPr>
          </a:p>
        </p:txBody>
      </p:sp>
      <p:sp>
        <p:nvSpPr>
          <p:cNvPr id="30" name="Shape 30"/>
          <p:cNvSpPr/>
          <p:nvPr>
            <p:ph type="body" idx="1"/>
          </p:nvPr>
        </p:nvSpPr>
        <p:spPr>
          <a:xfrm>
            <a:off x="569981" y="2867736"/>
            <a:ext cx="8040687" cy="3287185"/>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1" name="Shape 31"/>
          <p:cNvSpPr/>
          <p:nvPr/>
        </p:nvSpPr>
        <p:spPr>
          <a:xfrm>
            <a:off x="7451273" y="6451984"/>
            <a:ext cx="964967" cy="187177"/>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a:defRPr sz="800">
                <a:solidFill>
                  <a:srgbClr val="545454"/>
                </a:solidFill>
                <a:latin typeface="Arial"/>
                <a:ea typeface="Arial"/>
                <a:cs typeface="Arial"/>
                <a:sym typeface="Arial"/>
              </a:defRPr>
            </a:lvl1pPr>
          </a:lstStyle>
          <a:p>
            <a:pPr>
              <a:defRPr sz="1800">
                <a:solidFill>
                  <a:srgbClr val="000000"/>
                </a:solidFill>
                <a:latin typeface="Calibri"/>
                <a:ea typeface="Calibri"/>
                <a:cs typeface="Calibri"/>
                <a:sym typeface="Calibri"/>
              </a:defRPr>
            </a:pPr>
            <a:r>
              <a:rPr sz="800">
                <a:solidFill>
                  <a:srgbClr val="545454"/>
                </a:solidFill>
                <a:latin typeface="Arial"/>
                <a:ea typeface="Arial"/>
                <a:cs typeface="Arial"/>
                <a:sym typeface="Arial"/>
              </a:rPr>
              <a:t>Sponsored by </a:t>
            </a:r>
          </a:p>
        </p:txBody>
      </p:sp>
      <p:sp>
        <p:nvSpPr>
          <p:cNvPr id="32" name="Shape 32"/>
          <p:cNvSpPr/>
          <p:nvPr/>
        </p:nvSpPr>
        <p:spPr>
          <a:xfrm>
            <a:off x="304800" y="6407880"/>
            <a:ext cx="1863725" cy="24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110000"/>
              </a:lnSpc>
            </a:pPr>
            <a:r>
              <a:rPr b="1" sz="1000">
                <a:solidFill>
                  <a:srgbClr val="430166"/>
                </a:solidFill>
                <a:latin typeface="Proxima Nova Regular"/>
                <a:ea typeface="Proxima Nova Regular"/>
                <a:cs typeface="Proxima Nova Regular"/>
                <a:sym typeface="Proxima Nova Regular"/>
              </a:rPr>
              <a:t>SA2015</a:t>
            </a:r>
            <a:r>
              <a:rPr b="1" sz="1000">
                <a:solidFill>
                  <a:srgbClr val="545454"/>
                </a:solidFill>
                <a:latin typeface="Proxima Nova Regular"/>
                <a:ea typeface="Proxima Nova Regular"/>
                <a:cs typeface="Proxima Nova Regular"/>
                <a:sym typeface="Proxima Nova Regular"/>
              </a:rPr>
              <a:t>.SIGGRAPH.ORG</a:t>
            </a:r>
          </a:p>
        </p:txBody>
      </p:sp>
      <p:sp>
        <p:nvSpPr>
          <p:cNvPr id="33" name="Shape 33"/>
          <p:cNvSpPr/>
          <p:nvPr/>
        </p:nvSpPr>
        <p:spPr>
          <a:xfrm>
            <a:off x="381000" y="6269604"/>
            <a:ext cx="8763000" cy="1"/>
          </a:xfrm>
          <a:prstGeom prst="line">
            <a:avLst/>
          </a:prstGeom>
          <a:solidFill>
            <a:srgbClr val="000000"/>
          </a:solidFill>
          <a:ln w="25400">
            <a:solidFill>
              <a:srgbClr val="F8F7F3"/>
            </a:solidFill>
          </a:ln>
        </p:spPr>
        <p:txBody>
          <a:bodyPr lIns="45719" rIns="45719"/>
          <a:lstStyle/>
          <a:p>
            <a:pPr>
              <a:defRPr sz="1200">
                <a:latin typeface="+mn-lt"/>
                <a:ea typeface="+mn-ea"/>
                <a:cs typeface="+mn-cs"/>
                <a:sym typeface="Helvetica"/>
              </a:defRPr>
            </a:pPr>
          </a:p>
        </p:txBody>
      </p:sp>
      <p:pic>
        <p:nvPicPr>
          <p:cNvPr id="34" name="image3.png" descr="SA2015_Topbar_PPT.png"/>
          <p:cNvPicPr>
            <a:picLocks noChangeAspect="1"/>
          </p:cNvPicPr>
          <p:nvPr/>
        </p:nvPicPr>
        <p:blipFill>
          <a:blip r:embed="rId2">
            <a:extLst/>
          </a:blip>
          <a:stretch>
            <a:fillRect/>
          </a:stretch>
        </p:blipFill>
        <p:spPr>
          <a:xfrm>
            <a:off x="-7785" y="895559"/>
            <a:ext cx="2490789" cy="327026"/>
          </a:xfrm>
          <a:prstGeom prst="rect">
            <a:avLst/>
          </a:prstGeom>
          <a:ln w="12700">
            <a:miter lim="400000"/>
          </a:ln>
        </p:spPr>
      </p:pic>
      <p:pic>
        <p:nvPicPr>
          <p:cNvPr id="35" name="image7.png" descr="SA2015_Topbar_PPT.png"/>
          <p:cNvPicPr>
            <a:picLocks noChangeAspect="1"/>
          </p:cNvPicPr>
          <p:nvPr/>
        </p:nvPicPr>
        <p:blipFill>
          <a:blip r:embed="rId3">
            <a:extLst/>
          </a:blip>
          <a:stretch>
            <a:fillRect/>
          </a:stretch>
        </p:blipFill>
        <p:spPr>
          <a:xfrm>
            <a:off x="6670377" y="5933938"/>
            <a:ext cx="2490788" cy="327026"/>
          </a:xfrm>
          <a:prstGeom prst="rect">
            <a:avLst/>
          </a:prstGeom>
          <a:ln w="12700">
            <a:miter lim="400000"/>
          </a:ln>
        </p:spPr>
      </p:pic>
      <p:pic>
        <p:nvPicPr>
          <p:cNvPr id="36" name="image4.png"/>
          <p:cNvPicPr>
            <a:picLocks noChangeAspect="1"/>
          </p:cNvPicPr>
          <p:nvPr/>
        </p:nvPicPr>
        <p:blipFill>
          <a:blip r:embed="rId4">
            <a:extLst/>
          </a:blip>
          <a:stretch>
            <a:fillRect/>
          </a:stretch>
        </p:blipFill>
        <p:spPr>
          <a:xfrm>
            <a:off x="8015617" y="6226280"/>
            <a:ext cx="671514" cy="609601"/>
          </a:xfrm>
          <a:prstGeom prst="rect">
            <a:avLst/>
          </a:prstGeom>
          <a:ln w="12700">
            <a:miter lim="400000"/>
          </a:ln>
        </p:spPr>
      </p:pic>
      <p:pic>
        <p:nvPicPr>
          <p:cNvPr id="37" name="image5.png"/>
          <p:cNvPicPr>
            <a:picLocks noChangeAspect="1"/>
          </p:cNvPicPr>
          <p:nvPr/>
        </p:nvPicPr>
        <p:blipFill>
          <a:blip r:embed="rId5">
            <a:extLst/>
          </a:blip>
          <a:stretch>
            <a:fillRect/>
          </a:stretch>
        </p:blipFill>
        <p:spPr>
          <a:xfrm>
            <a:off x="8607755" y="6397730"/>
            <a:ext cx="285751" cy="285751"/>
          </a:xfrm>
          <a:prstGeom prst="rect">
            <a:avLst/>
          </a:prstGeom>
          <a:ln w="12700">
            <a:miter lim="400000"/>
          </a:ln>
        </p:spPr>
      </p:pic>
      <p:sp>
        <p:nvSpPr>
          <p:cNvPr id="38" name="Shape 3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Ending Slide">
    <p:spTree>
      <p:nvGrpSpPr>
        <p:cNvPr id="1" name=""/>
        <p:cNvGrpSpPr/>
        <p:nvPr/>
      </p:nvGrpSpPr>
      <p:grpSpPr>
        <a:xfrm>
          <a:off x="0" y="0"/>
          <a:ext cx="0" cy="0"/>
          <a:chOff x="0" y="0"/>
          <a:chExt cx="0" cy="0"/>
        </a:xfrm>
      </p:grpSpPr>
      <p:sp>
        <p:nvSpPr>
          <p:cNvPr id="45" name="Shape 45"/>
          <p:cNvSpPr/>
          <p:nvPr/>
        </p:nvSpPr>
        <p:spPr>
          <a:xfrm>
            <a:off x="4271352" y="1803400"/>
            <a:ext cx="3429001" cy="0"/>
          </a:xfrm>
          <a:prstGeom prst="line">
            <a:avLst/>
          </a:prstGeom>
          <a:solidFill>
            <a:srgbClr val="000000"/>
          </a:solidFill>
          <a:ln w="25400">
            <a:solidFill>
              <a:srgbClr val="F8F7F3"/>
            </a:solidFill>
          </a:ln>
        </p:spPr>
        <p:txBody>
          <a:bodyPr lIns="45719" rIns="45719"/>
          <a:lstStyle/>
          <a:p>
            <a:pPr>
              <a:defRPr sz="1200">
                <a:latin typeface="+mn-lt"/>
                <a:ea typeface="+mn-ea"/>
                <a:cs typeface="+mn-cs"/>
                <a:sym typeface="Helvetica"/>
              </a:defRPr>
            </a:pPr>
          </a:p>
        </p:txBody>
      </p:sp>
      <p:sp>
        <p:nvSpPr>
          <p:cNvPr id="46" name="Shape 46"/>
          <p:cNvSpPr/>
          <p:nvPr/>
        </p:nvSpPr>
        <p:spPr>
          <a:xfrm>
            <a:off x="7256890" y="6503823"/>
            <a:ext cx="900172" cy="187178"/>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a:defRPr sz="800">
                <a:solidFill>
                  <a:srgbClr val="545454"/>
                </a:solidFill>
                <a:latin typeface="Arial"/>
                <a:ea typeface="Arial"/>
                <a:cs typeface="Arial"/>
                <a:sym typeface="Arial"/>
              </a:defRPr>
            </a:lvl1pPr>
          </a:lstStyle>
          <a:p>
            <a:pPr>
              <a:defRPr sz="1800">
                <a:solidFill>
                  <a:srgbClr val="000000"/>
                </a:solidFill>
                <a:latin typeface="Calibri"/>
                <a:ea typeface="Calibri"/>
                <a:cs typeface="Calibri"/>
                <a:sym typeface="Calibri"/>
              </a:defRPr>
            </a:pPr>
            <a:r>
              <a:rPr sz="800">
                <a:solidFill>
                  <a:srgbClr val="545454"/>
                </a:solidFill>
                <a:latin typeface="Arial"/>
                <a:ea typeface="Arial"/>
                <a:cs typeface="Arial"/>
                <a:sym typeface="Arial"/>
              </a:rPr>
              <a:t>Sponsored by </a:t>
            </a:r>
          </a:p>
        </p:txBody>
      </p:sp>
      <p:pic>
        <p:nvPicPr>
          <p:cNvPr id="47" name="image8.png"/>
          <p:cNvPicPr>
            <a:picLocks noChangeAspect="1"/>
          </p:cNvPicPr>
          <p:nvPr/>
        </p:nvPicPr>
        <p:blipFill>
          <a:blip r:embed="rId2">
            <a:extLst/>
          </a:blip>
          <a:stretch>
            <a:fillRect/>
          </a:stretch>
        </p:blipFill>
        <p:spPr>
          <a:xfrm>
            <a:off x="7972425" y="6220800"/>
            <a:ext cx="548806" cy="662601"/>
          </a:xfrm>
          <a:prstGeom prst="rect">
            <a:avLst/>
          </a:prstGeom>
          <a:ln w="12700">
            <a:miter lim="400000"/>
          </a:ln>
        </p:spPr>
      </p:pic>
      <p:pic>
        <p:nvPicPr>
          <p:cNvPr id="48" name="image9.png"/>
          <p:cNvPicPr>
            <a:picLocks noChangeAspect="1"/>
          </p:cNvPicPr>
          <p:nvPr/>
        </p:nvPicPr>
        <p:blipFill>
          <a:blip r:embed="rId3">
            <a:extLst/>
          </a:blip>
          <a:stretch>
            <a:fillRect/>
          </a:stretch>
        </p:blipFill>
        <p:spPr>
          <a:xfrm>
            <a:off x="8468728" y="6404011"/>
            <a:ext cx="233351" cy="311134"/>
          </a:xfrm>
          <a:prstGeom prst="rect">
            <a:avLst/>
          </a:prstGeom>
          <a:ln w="12700">
            <a:miter lim="400000"/>
          </a:ln>
        </p:spPr>
      </p:pic>
      <p:sp>
        <p:nvSpPr>
          <p:cNvPr id="49" name="Shape 49"/>
          <p:cNvSpPr/>
          <p:nvPr/>
        </p:nvSpPr>
        <p:spPr>
          <a:xfrm>
            <a:off x="304800" y="6442440"/>
            <a:ext cx="1863725" cy="24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110000"/>
              </a:lnSpc>
            </a:pPr>
            <a:r>
              <a:rPr b="1" sz="1000">
                <a:solidFill>
                  <a:srgbClr val="430166"/>
                </a:solidFill>
                <a:latin typeface="Proxima Nova Regular"/>
                <a:ea typeface="Proxima Nova Regular"/>
                <a:cs typeface="Proxima Nova Regular"/>
                <a:sym typeface="Proxima Nova Regular"/>
              </a:rPr>
              <a:t>SA2015</a:t>
            </a:r>
            <a:r>
              <a:rPr b="1" sz="1000">
                <a:solidFill>
                  <a:srgbClr val="545454"/>
                </a:solidFill>
                <a:latin typeface="Proxima Nova Regular"/>
                <a:ea typeface="Proxima Nova Regular"/>
                <a:cs typeface="Proxima Nova Regular"/>
                <a:sym typeface="Proxima Nova Regular"/>
              </a:rPr>
              <a:t>.SIGGRAPH.ORG</a:t>
            </a:r>
          </a:p>
        </p:txBody>
      </p:sp>
      <p:sp>
        <p:nvSpPr>
          <p:cNvPr id="50" name="Shape 50"/>
          <p:cNvSpPr/>
          <p:nvPr>
            <p:ph type="body" sz="half" idx="1"/>
          </p:nvPr>
        </p:nvSpPr>
        <p:spPr>
          <a:xfrm>
            <a:off x="3708401" y="2349500"/>
            <a:ext cx="3989389" cy="4133852"/>
          </a:xfrm>
          <a:prstGeom prst="rect">
            <a:avLst/>
          </a:prstGeom>
        </p:spPr>
        <p:txBody>
          <a:bodyPr/>
          <a:lstStyle>
            <a:lvl1pPr algn="l">
              <a:defRPr b="0"/>
            </a:lvl1pPr>
            <a:lvl2pPr algn="l">
              <a:defRPr b="0"/>
            </a:lvl2pPr>
            <a:lvl3pPr algn="l">
              <a:defRPr b="0"/>
            </a:lvl3pPr>
            <a:lvl4pPr algn="l">
              <a:defRPr b="0"/>
            </a:lvl4pPr>
            <a:lvl5pPr algn="l">
              <a:defRPr b="0"/>
            </a:lvl5pPr>
          </a:lstStyle>
          <a:p>
            <a:pPr/>
            <a:r>
              <a:t>Body Level One</a:t>
            </a:r>
          </a:p>
          <a:p>
            <a:pPr lvl="1"/>
            <a:r>
              <a:t>Body Level Two</a:t>
            </a:r>
          </a:p>
          <a:p>
            <a:pPr lvl="2"/>
            <a:r>
              <a:t>Body Level Three</a:t>
            </a:r>
          </a:p>
          <a:p>
            <a:pPr lvl="3"/>
            <a:r>
              <a:t>Body Level Four</a:t>
            </a:r>
          </a:p>
          <a:p>
            <a:pPr lvl="4"/>
            <a:r>
              <a:t>Body Level Five</a:t>
            </a:r>
          </a:p>
        </p:txBody>
      </p:sp>
      <p:sp>
        <p:nvSpPr>
          <p:cNvPr id="51" name="Shape 51"/>
          <p:cNvSpPr/>
          <p:nvPr/>
        </p:nvSpPr>
        <p:spPr>
          <a:xfrm>
            <a:off x="381000" y="6269604"/>
            <a:ext cx="8340222" cy="1"/>
          </a:xfrm>
          <a:prstGeom prst="line">
            <a:avLst/>
          </a:prstGeom>
          <a:solidFill>
            <a:srgbClr val="000000"/>
          </a:solidFill>
          <a:ln w="25400">
            <a:solidFill>
              <a:srgbClr val="F8F7F3"/>
            </a:solidFill>
          </a:ln>
        </p:spPr>
        <p:txBody>
          <a:bodyPr lIns="45719" rIns="45719"/>
          <a:lstStyle/>
          <a:p>
            <a:pPr>
              <a:defRPr sz="1200">
                <a:latin typeface="+mn-lt"/>
                <a:ea typeface="+mn-ea"/>
                <a:cs typeface="+mn-cs"/>
                <a:sym typeface="Helvetica"/>
              </a:defRPr>
            </a:pPr>
          </a:p>
        </p:txBody>
      </p:sp>
      <p:pic>
        <p:nvPicPr>
          <p:cNvPr id="52" name="image10.png" descr="SA2015_Graphic_PPT.png"/>
          <p:cNvPicPr>
            <a:picLocks noChangeAspect="1"/>
          </p:cNvPicPr>
          <p:nvPr/>
        </p:nvPicPr>
        <p:blipFill>
          <a:blip r:embed="rId4">
            <a:extLst/>
          </a:blip>
          <a:stretch>
            <a:fillRect/>
          </a:stretch>
        </p:blipFill>
        <p:spPr>
          <a:xfrm>
            <a:off x="271446" y="1578820"/>
            <a:ext cx="3436955" cy="3450381"/>
          </a:xfrm>
          <a:prstGeom prst="rect">
            <a:avLst/>
          </a:prstGeom>
          <a:ln w="12700">
            <a:miter lim="400000"/>
          </a:ln>
        </p:spPr>
      </p:pic>
      <p:pic>
        <p:nvPicPr>
          <p:cNvPr id="53" name="image3.png" descr="SA2015_Topbar_PPT.png"/>
          <p:cNvPicPr>
            <a:picLocks noChangeAspect="1"/>
          </p:cNvPicPr>
          <p:nvPr/>
        </p:nvPicPr>
        <p:blipFill>
          <a:blip r:embed="rId5">
            <a:extLst/>
          </a:blip>
          <a:stretch>
            <a:fillRect/>
          </a:stretch>
        </p:blipFill>
        <p:spPr>
          <a:xfrm>
            <a:off x="3356952" y="1817146"/>
            <a:ext cx="1741489" cy="228601"/>
          </a:xfrm>
          <a:prstGeom prst="rect">
            <a:avLst/>
          </a:prstGeom>
          <a:ln w="12700">
            <a:miter lim="400000"/>
          </a:ln>
        </p:spPr>
      </p:pic>
      <p:sp>
        <p:nvSpPr>
          <p:cNvPr id="54" name="Shape 5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body" idx="1"/>
          </p:nvPr>
        </p:nvSpPr>
        <p:spPr>
          <a:xfrm>
            <a:off x="188802" y="1520571"/>
            <a:ext cx="8552087" cy="526495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3" name="Shape 3"/>
          <p:cNvSpPr/>
          <p:nvPr>
            <p:ph type="title"/>
          </p:nvPr>
        </p:nvSpPr>
        <p:spPr>
          <a:xfrm>
            <a:off x="457200" y="171703"/>
            <a:ext cx="8229600" cy="1348869"/>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4" name="Shape 4"/>
          <p:cNvSpPr/>
          <p:nvPr>
            <p:ph type="sldNum" sz="quarter" idx="2"/>
          </p:nvPr>
        </p:nvSpPr>
        <p:spPr>
          <a:xfrm>
            <a:off x="6553200" y="6172200"/>
            <a:ext cx="2133600" cy="368301"/>
          </a:xfrm>
          <a:prstGeom prst="rect">
            <a:avLst/>
          </a:prstGeom>
          <a:ln w="12700">
            <a:miter lim="400000"/>
          </a:ln>
        </p:spPr>
        <p:txBody>
          <a:bodyPr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alibri"/>
          <a:ea typeface="Calibri"/>
          <a:cs typeface="Calibri"/>
          <a:sym typeface="Calibri"/>
        </a:defRPr>
      </a:lvl1pPr>
      <a:lvl2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alibri"/>
          <a:ea typeface="Calibri"/>
          <a:cs typeface="Calibri"/>
          <a:sym typeface="Calibri"/>
        </a:defRPr>
      </a:lvl2pPr>
      <a:lvl3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alibri"/>
          <a:ea typeface="Calibri"/>
          <a:cs typeface="Calibri"/>
          <a:sym typeface="Calibri"/>
        </a:defRPr>
      </a:lvl3pPr>
      <a:lvl4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alibri"/>
          <a:ea typeface="Calibri"/>
          <a:cs typeface="Calibri"/>
          <a:sym typeface="Calibri"/>
        </a:defRPr>
      </a:lvl4pPr>
      <a:lvl5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alibri"/>
          <a:ea typeface="Calibri"/>
          <a:cs typeface="Calibri"/>
          <a:sym typeface="Calibri"/>
        </a:defRPr>
      </a:lvl5pPr>
      <a:lvl6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alibri"/>
          <a:ea typeface="Calibri"/>
          <a:cs typeface="Calibri"/>
          <a:sym typeface="Calibri"/>
        </a:defRPr>
      </a:lvl6pPr>
      <a:lvl7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alibri"/>
          <a:ea typeface="Calibri"/>
          <a:cs typeface="Calibri"/>
          <a:sym typeface="Calibri"/>
        </a:defRPr>
      </a:lvl7pPr>
      <a:lvl8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alibri"/>
          <a:ea typeface="Calibri"/>
          <a:cs typeface="Calibri"/>
          <a:sym typeface="Calibri"/>
        </a:defRPr>
      </a:lvl8pPr>
      <a:lvl9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alibri"/>
          <a:ea typeface="Calibri"/>
          <a:cs typeface="Calibri"/>
          <a:sym typeface="Calibri"/>
        </a:defRPr>
      </a:lvl9pPr>
    </p:titleStyle>
    <p:bodyStyle>
      <a:lvl1pPr marL="0" marR="0" indent="0" algn="ctr" defTabSz="457200" latinLnBrk="0">
        <a:lnSpc>
          <a:spcPct val="100000"/>
        </a:lnSpc>
        <a:spcBef>
          <a:spcPts val="800"/>
        </a:spcBef>
        <a:spcAft>
          <a:spcPts val="0"/>
        </a:spcAft>
        <a:buClrTx/>
        <a:buSzTx/>
        <a:buFontTx/>
        <a:buNone/>
        <a:tabLst/>
        <a:defRPr b="1" baseline="0" cap="none" i="0" spc="0" strike="noStrike" sz="3600" u="none">
          <a:ln>
            <a:noFill/>
          </a:ln>
          <a:solidFill>
            <a:srgbClr val="000000"/>
          </a:solidFill>
          <a:uFillTx/>
          <a:latin typeface="+mn-lt"/>
          <a:ea typeface="+mn-ea"/>
          <a:cs typeface="+mn-cs"/>
          <a:sym typeface="Helvetica"/>
        </a:defRPr>
      </a:lvl1pPr>
      <a:lvl2pPr marL="824592" marR="0" indent="-367392" algn="ctr" defTabSz="457200" latinLnBrk="0">
        <a:lnSpc>
          <a:spcPct val="100000"/>
        </a:lnSpc>
        <a:spcBef>
          <a:spcPts val="800"/>
        </a:spcBef>
        <a:spcAft>
          <a:spcPts val="0"/>
        </a:spcAft>
        <a:buClrTx/>
        <a:buSzPct val="100000"/>
        <a:buFontTx/>
        <a:buChar char="–"/>
        <a:tabLst/>
        <a:defRPr b="1" baseline="0" cap="none" i="0" spc="0" strike="noStrike" sz="3600" u="none">
          <a:ln>
            <a:noFill/>
          </a:ln>
          <a:solidFill>
            <a:srgbClr val="000000"/>
          </a:solidFill>
          <a:uFillTx/>
          <a:latin typeface="+mn-lt"/>
          <a:ea typeface="+mn-ea"/>
          <a:cs typeface="+mn-cs"/>
          <a:sym typeface="Helvetica"/>
        </a:defRPr>
      </a:lvl2pPr>
      <a:lvl3pPr marL="1257300" marR="0" indent="-342900" algn="ctr" defTabSz="457200" latinLnBrk="0">
        <a:lnSpc>
          <a:spcPct val="100000"/>
        </a:lnSpc>
        <a:spcBef>
          <a:spcPts val="800"/>
        </a:spcBef>
        <a:spcAft>
          <a:spcPts val="0"/>
        </a:spcAft>
        <a:buClrTx/>
        <a:buSzPct val="100000"/>
        <a:buFontTx/>
        <a:buChar char="•"/>
        <a:tabLst/>
        <a:defRPr b="1" baseline="0" cap="none" i="0" spc="0" strike="noStrike" sz="3600" u="none">
          <a:ln>
            <a:noFill/>
          </a:ln>
          <a:solidFill>
            <a:srgbClr val="000000"/>
          </a:solidFill>
          <a:uFillTx/>
          <a:latin typeface="+mn-lt"/>
          <a:ea typeface="+mn-ea"/>
          <a:cs typeface="+mn-cs"/>
          <a:sym typeface="Helvetica"/>
        </a:defRPr>
      </a:lvl3pPr>
      <a:lvl4pPr marL="1783079" marR="0" indent="-411479" algn="ctr" defTabSz="457200" latinLnBrk="0">
        <a:lnSpc>
          <a:spcPct val="100000"/>
        </a:lnSpc>
        <a:spcBef>
          <a:spcPts val="800"/>
        </a:spcBef>
        <a:spcAft>
          <a:spcPts val="0"/>
        </a:spcAft>
        <a:buClrTx/>
        <a:buSzPct val="100000"/>
        <a:buFontTx/>
        <a:buChar char="–"/>
        <a:tabLst/>
        <a:defRPr b="1" baseline="0" cap="none" i="0" spc="0" strike="noStrike" sz="3600" u="none">
          <a:ln>
            <a:noFill/>
          </a:ln>
          <a:solidFill>
            <a:srgbClr val="000000"/>
          </a:solidFill>
          <a:uFillTx/>
          <a:latin typeface="+mn-lt"/>
          <a:ea typeface="+mn-ea"/>
          <a:cs typeface="+mn-cs"/>
          <a:sym typeface="Helvetica"/>
        </a:defRPr>
      </a:lvl4pPr>
      <a:lvl5pPr marL="2240279" marR="0" indent="-411479" algn="ctr" defTabSz="457200" latinLnBrk="0">
        <a:lnSpc>
          <a:spcPct val="100000"/>
        </a:lnSpc>
        <a:spcBef>
          <a:spcPts val="800"/>
        </a:spcBef>
        <a:spcAft>
          <a:spcPts val="0"/>
        </a:spcAft>
        <a:buClrTx/>
        <a:buSzPct val="100000"/>
        <a:buFontTx/>
        <a:buChar char="»"/>
        <a:tabLst/>
        <a:defRPr b="1" baseline="0" cap="none" i="0" spc="0" strike="noStrike" sz="3600" u="none">
          <a:ln>
            <a:noFill/>
          </a:ln>
          <a:solidFill>
            <a:srgbClr val="000000"/>
          </a:solidFill>
          <a:uFillTx/>
          <a:latin typeface="+mn-lt"/>
          <a:ea typeface="+mn-ea"/>
          <a:cs typeface="+mn-cs"/>
          <a:sym typeface="Helvetica"/>
        </a:defRPr>
      </a:lvl5pPr>
      <a:lvl6pPr marL="2697479" marR="0" indent="-411479" algn="ctr" defTabSz="457200" latinLnBrk="0">
        <a:lnSpc>
          <a:spcPct val="100000"/>
        </a:lnSpc>
        <a:spcBef>
          <a:spcPts val="800"/>
        </a:spcBef>
        <a:spcAft>
          <a:spcPts val="0"/>
        </a:spcAft>
        <a:buClrTx/>
        <a:buSzPct val="100000"/>
        <a:buFontTx/>
        <a:buChar char="•"/>
        <a:tabLst/>
        <a:defRPr b="1" baseline="0" cap="none" i="0" spc="0" strike="noStrike" sz="3600" u="none">
          <a:ln>
            <a:noFill/>
          </a:ln>
          <a:solidFill>
            <a:srgbClr val="000000"/>
          </a:solidFill>
          <a:uFillTx/>
          <a:latin typeface="+mn-lt"/>
          <a:ea typeface="+mn-ea"/>
          <a:cs typeface="+mn-cs"/>
          <a:sym typeface="Helvetica"/>
        </a:defRPr>
      </a:lvl6pPr>
      <a:lvl7pPr marL="3154679" marR="0" indent="-411479" algn="ctr" defTabSz="457200" latinLnBrk="0">
        <a:lnSpc>
          <a:spcPct val="100000"/>
        </a:lnSpc>
        <a:spcBef>
          <a:spcPts val="800"/>
        </a:spcBef>
        <a:spcAft>
          <a:spcPts val="0"/>
        </a:spcAft>
        <a:buClrTx/>
        <a:buSzPct val="100000"/>
        <a:buFontTx/>
        <a:buChar char="•"/>
        <a:tabLst/>
        <a:defRPr b="1" baseline="0" cap="none" i="0" spc="0" strike="noStrike" sz="3600" u="none">
          <a:ln>
            <a:noFill/>
          </a:ln>
          <a:solidFill>
            <a:srgbClr val="000000"/>
          </a:solidFill>
          <a:uFillTx/>
          <a:latin typeface="+mn-lt"/>
          <a:ea typeface="+mn-ea"/>
          <a:cs typeface="+mn-cs"/>
          <a:sym typeface="Helvetica"/>
        </a:defRPr>
      </a:lvl7pPr>
      <a:lvl8pPr marL="3611879" marR="0" indent="-411479" algn="ctr" defTabSz="457200" latinLnBrk="0">
        <a:lnSpc>
          <a:spcPct val="100000"/>
        </a:lnSpc>
        <a:spcBef>
          <a:spcPts val="800"/>
        </a:spcBef>
        <a:spcAft>
          <a:spcPts val="0"/>
        </a:spcAft>
        <a:buClrTx/>
        <a:buSzPct val="100000"/>
        <a:buFontTx/>
        <a:buChar char="•"/>
        <a:tabLst/>
        <a:defRPr b="1" baseline="0" cap="none" i="0" spc="0" strike="noStrike" sz="3600" u="none">
          <a:ln>
            <a:noFill/>
          </a:ln>
          <a:solidFill>
            <a:srgbClr val="000000"/>
          </a:solidFill>
          <a:uFillTx/>
          <a:latin typeface="+mn-lt"/>
          <a:ea typeface="+mn-ea"/>
          <a:cs typeface="+mn-cs"/>
          <a:sym typeface="Helvetica"/>
        </a:defRPr>
      </a:lvl8pPr>
      <a:lvl9pPr marL="4069079" marR="0" indent="-411479" algn="ctr" defTabSz="457200" latinLnBrk="0">
        <a:lnSpc>
          <a:spcPct val="100000"/>
        </a:lnSpc>
        <a:spcBef>
          <a:spcPts val="800"/>
        </a:spcBef>
        <a:spcAft>
          <a:spcPts val="0"/>
        </a:spcAft>
        <a:buClrTx/>
        <a:buSzPct val="100000"/>
        <a:buFontTx/>
        <a:buChar char="•"/>
        <a:tabLst/>
        <a:defRPr b="1" baseline="0" cap="none" i="0" spc="0" strike="noStrike" sz="3600" u="none">
          <a:ln>
            <a:noFill/>
          </a:ln>
          <a:solidFill>
            <a:srgbClr val="000000"/>
          </a:solidFill>
          <a:uFillTx/>
          <a:latin typeface="+mn-lt"/>
          <a:ea typeface="+mn-ea"/>
          <a:cs typeface="+mn-cs"/>
          <a:sym typeface="Helvetica"/>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image" Target="../media/image1.gif"/></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png"/><Relationship Id="rId4" Type="http://schemas.openxmlformats.org/officeDocument/2006/relationships/image" Target="../media/image2.gif"/></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video" Target="../media/media1.mp4"/><Relationship Id="rId4" Type="http://schemas.microsoft.com/office/2007/relationships/media" Target="../media/media1.mp4"/><Relationship Id="rId5" Type="http://schemas.openxmlformats.org/officeDocument/2006/relationships/image" Target="../media/image15.png"/><Relationship Id="rId6" Type="http://schemas.openxmlformats.org/officeDocument/2006/relationships/image" Target="../media/image14.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6.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video" Target="../media/media1.mp4"/><Relationship Id="rId4" Type="http://schemas.microsoft.com/office/2007/relationships/media" Target="../media/media1.mp4"/><Relationship Id="rId5" Type="http://schemas.openxmlformats.org/officeDocument/2006/relationships/image" Target="../media/image15.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video" Target="../media/media1.mp4"/><Relationship Id="rId4" Type="http://schemas.microsoft.com/office/2007/relationships/media" Target="../media/media1.mp4"/><Relationship Id="rId5" Type="http://schemas.openxmlformats.org/officeDocument/2006/relationships/image" Target="../media/image15.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video" Target="../media/media2.mp4"/><Relationship Id="rId4" Type="http://schemas.microsoft.com/office/2007/relationships/media" Target="../media/media2.mp4"/><Relationship Id="rId5" Type="http://schemas.openxmlformats.org/officeDocument/2006/relationships/image" Target="../media/image17.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8.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4.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9.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9.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10.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9.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9.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8.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8.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video" Target="../media/media2.mp4"/><Relationship Id="rId4" Type="http://schemas.microsoft.com/office/2007/relationships/media" Target="../media/media2.mp4"/><Relationship Id="rId5" Type="http://schemas.openxmlformats.org/officeDocument/2006/relationships/image" Target="../media/image17.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 name="Shape 63"/>
          <p:cNvSpPr/>
          <p:nvPr>
            <p:ph type="body" sz="half" idx="1"/>
          </p:nvPr>
        </p:nvSpPr>
        <p:spPr>
          <a:xfrm>
            <a:off x="188802" y="1520571"/>
            <a:ext cx="8552087" cy="2245354"/>
          </a:xfrm>
          <a:prstGeom prst="rect">
            <a:avLst/>
          </a:prstGeom>
        </p:spPr>
        <p:txBody>
          <a:bodyPr/>
          <a:lstStyle>
            <a:lvl1pPr>
              <a:defRPr sz="3900"/>
            </a:lvl1pPr>
          </a:lstStyle>
          <a:p>
            <a:pPr/>
            <a:r>
              <a:t>Anisotropic Gaussian Mutations for Metropolis Light Transport through Hessian-Hamiltonian Dynamics</a:t>
            </a:r>
          </a:p>
        </p:txBody>
      </p:sp>
      <p:sp>
        <p:nvSpPr>
          <p:cNvPr id="64" name="Shape 64"/>
          <p:cNvSpPr/>
          <p:nvPr/>
        </p:nvSpPr>
        <p:spPr>
          <a:xfrm>
            <a:off x="680622" y="3973382"/>
            <a:ext cx="8143069" cy="1196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2400">
                <a:latin typeface="+mn-lt"/>
                <a:ea typeface="+mn-ea"/>
                <a:cs typeface="+mn-cs"/>
                <a:sym typeface="Helvetica"/>
              </a:defRPr>
            </a:pPr>
            <a:r>
              <a:t>Tzu-Mao Li</a:t>
            </a:r>
            <a:r>
              <a:rPr baseline="31999"/>
              <a:t>1</a:t>
            </a:r>
            <a:r>
              <a:t>      Jaakko Lehtinen</a:t>
            </a:r>
            <a:r>
              <a:rPr baseline="31999"/>
              <a:t>2,3</a:t>
            </a:r>
            <a:r>
              <a:t>      Ravi Ramamoorthi</a:t>
            </a:r>
            <a:r>
              <a:rPr baseline="31999"/>
              <a:t>4</a:t>
            </a:r>
          </a:p>
          <a:p>
            <a:pPr algn="ctr">
              <a:defRPr sz="2400">
                <a:latin typeface="+mn-lt"/>
                <a:ea typeface="+mn-ea"/>
                <a:cs typeface="+mn-cs"/>
                <a:sym typeface="Helvetica"/>
              </a:defRPr>
            </a:pPr>
            <a:r>
              <a:t>Wenzel Jakob</a:t>
            </a:r>
            <a:r>
              <a:rPr baseline="31999"/>
              <a:t>5</a:t>
            </a:r>
            <a:r>
              <a:t>      Frédo Durand</a:t>
            </a:r>
            <a:r>
              <a:rPr baseline="31999"/>
              <a:t>1</a:t>
            </a:r>
          </a:p>
        </p:txBody>
      </p:sp>
      <p:sp>
        <p:nvSpPr>
          <p:cNvPr id="65" name="Shape 65"/>
          <p:cNvSpPr/>
          <p:nvPr/>
        </p:nvSpPr>
        <p:spPr>
          <a:xfrm>
            <a:off x="538987" y="5377179"/>
            <a:ext cx="8066025"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2400">
                <a:latin typeface="+mn-lt"/>
                <a:ea typeface="+mn-ea"/>
                <a:cs typeface="+mn-cs"/>
                <a:sym typeface="Helvetica"/>
              </a:defRPr>
            </a:pPr>
            <a:r>
              <a:rPr baseline="31999"/>
              <a:t>1</a:t>
            </a:r>
            <a:r>
              <a:t>MIT CSAIL      </a:t>
            </a:r>
            <a:r>
              <a:rPr baseline="31999"/>
              <a:t>2</a:t>
            </a:r>
            <a:r>
              <a:t>Aalto University      </a:t>
            </a:r>
            <a:r>
              <a:rPr baseline="31999"/>
              <a:t>3</a:t>
            </a:r>
            <a:r>
              <a:t>NVIDIA</a:t>
            </a:r>
          </a:p>
          <a:p>
            <a:pPr algn="ctr">
              <a:defRPr baseline="31999" sz="2400">
                <a:latin typeface="+mn-lt"/>
                <a:ea typeface="+mn-ea"/>
                <a:cs typeface="+mn-cs"/>
                <a:sym typeface="Helvetica"/>
              </a:defRPr>
            </a:pPr>
            <a:r>
              <a:t>4</a:t>
            </a:r>
            <a:r>
              <a:rPr baseline="0"/>
              <a:t>UC San Diego      </a:t>
            </a:r>
            <a:r>
              <a:t>5</a:t>
            </a:r>
            <a:r>
              <a:rPr baseline="0"/>
              <a:t>ETH Zürich</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pic>
        <p:nvPicPr>
          <p:cNvPr id="241" name="log_func.png"/>
          <p:cNvPicPr>
            <a:picLocks noChangeAspect="1"/>
          </p:cNvPicPr>
          <p:nvPr/>
        </p:nvPicPr>
        <p:blipFill>
          <a:blip r:embed="rId3">
            <a:extLst/>
          </a:blip>
          <a:stretch>
            <a:fillRect/>
          </a:stretch>
        </p:blipFill>
        <p:spPr>
          <a:xfrm>
            <a:off x="3317636" y="2442705"/>
            <a:ext cx="5073005" cy="3804754"/>
          </a:xfrm>
          <a:prstGeom prst="rect">
            <a:avLst/>
          </a:prstGeom>
          <a:ln w="12700">
            <a:miter lim="400000"/>
          </a:ln>
        </p:spPr>
      </p:pic>
      <p:sp>
        <p:nvSpPr>
          <p:cNvPr id="242" name="Shape 242"/>
          <p:cNvSpPr/>
          <p:nvPr>
            <p:ph type="title"/>
          </p:nvPr>
        </p:nvSpPr>
        <p:spPr>
          <a:prstGeom prst="rect">
            <a:avLst/>
          </a:prstGeom>
        </p:spPr>
        <p:txBody>
          <a:bodyPr/>
          <a:lstStyle/>
          <a:p>
            <a:pPr/>
            <a:r>
              <a:t>Visualization of path space contribution</a:t>
            </a:r>
          </a:p>
        </p:txBody>
      </p:sp>
      <p:sp>
        <p:nvSpPr>
          <p:cNvPr id="243" name="Shape 243"/>
          <p:cNvSpPr/>
          <p:nvPr/>
        </p:nvSpPr>
        <p:spPr>
          <a:xfrm>
            <a:off x="11439652" y="8842375"/>
            <a:ext cx="488697" cy="806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5500">
                <a:latin typeface="ヒラギノ角ゴ ProN W3"/>
                <a:ea typeface="ヒラギノ角ゴ ProN W3"/>
                <a:cs typeface="ヒラギノ角ゴ ProN W3"/>
                <a:sym typeface="ヒラギノ角ゴ ProN W3"/>
              </a:defRPr>
            </a:lvl1pPr>
          </a:lstStyle>
          <a:p>
            <a:pPr/>
            <a:r>
              <a:t>x</a:t>
            </a:r>
          </a:p>
        </p:txBody>
      </p:sp>
      <p:pic>
        <p:nvPicPr>
          <p:cNvPr id="244" name="ring_h2mc_direct.png"/>
          <p:cNvPicPr>
            <a:picLocks noChangeAspect="1"/>
          </p:cNvPicPr>
          <p:nvPr/>
        </p:nvPicPr>
        <p:blipFill>
          <a:blip r:embed="rId4">
            <a:extLst/>
          </a:blip>
          <a:srcRect l="13333" t="16156" r="68633" b="60477"/>
          <a:stretch>
            <a:fillRect/>
          </a:stretch>
        </p:blipFill>
        <p:spPr>
          <a:xfrm>
            <a:off x="283274" y="3205199"/>
            <a:ext cx="2617939" cy="2543958"/>
          </a:xfrm>
          <a:prstGeom prst="rect">
            <a:avLst/>
          </a:prstGeom>
          <a:ln w="12700">
            <a:miter lim="400000"/>
          </a:ln>
        </p:spPr>
      </p:pic>
      <p:sp>
        <p:nvSpPr>
          <p:cNvPr id="245" name="Shape 245"/>
          <p:cNvSpPr/>
          <p:nvPr/>
        </p:nvSpPr>
        <p:spPr>
          <a:xfrm flipH="1" flipV="1">
            <a:off x="1362930" y="4351673"/>
            <a:ext cx="734608" cy="734608"/>
          </a:xfrm>
          <a:prstGeom prst="line">
            <a:avLst/>
          </a:prstGeom>
          <a:ln w="76200">
            <a:solidFill>
              <a:srgbClr val="FFFB00"/>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246" name="Shape 246"/>
          <p:cNvSpPr/>
          <p:nvPr/>
        </p:nvSpPr>
        <p:spPr>
          <a:xfrm flipH="1">
            <a:off x="1469233" y="3774812"/>
            <a:ext cx="1837731" cy="536282"/>
          </a:xfrm>
          <a:prstGeom prst="line">
            <a:avLst/>
          </a:prstGeom>
          <a:ln w="76200">
            <a:solidFill>
              <a:srgbClr val="FFFB00"/>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247" name="Shape 247"/>
          <p:cNvSpPr/>
          <p:nvPr/>
        </p:nvSpPr>
        <p:spPr>
          <a:xfrm>
            <a:off x="1358335" y="4255478"/>
            <a:ext cx="1107915" cy="678479"/>
          </a:xfrm>
          <a:prstGeom prst="line">
            <a:avLst/>
          </a:prstGeom>
          <a:ln w="76200">
            <a:solidFill>
              <a:srgbClr val="51A7F9"/>
            </a:solidFill>
            <a:prstDash val="sysDot"/>
            <a:miter lim="400000"/>
          </a:ln>
        </p:spPr>
        <p:txBody>
          <a:bodyPr lIns="50800" tIns="50800" rIns="50800" bIns="50800" anchor="ctr"/>
          <a:lstStyle/>
          <a:p>
            <a:pPr algn="ctr" defTabSz="584200">
              <a:defRPr sz="2400">
                <a:latin typeface="ヒラギノ角ゴ ProN W3"/>
                <a:ea typeface="ヒラギノ角ゴ ProN W3"/>
                <a:cs typeface="ヒラギノ角ゴ ProN W3"/>
                <a:sym typeface="ヒラギノ角ゴ ProN W3"/>
              </a:defRPr>
            </a:pPr>
          </a:p>
        </p:txBody>
      </p:sp>
      <p:sp>
        <p:nvSpPr>
          <p:cNvPr id="248" name="Shape 248"/>
          <p:cNvSpPr/>
          <p:nvPr/>
        </p:nvSpPr>
        <p:spPr>
          <a:xfrm>
            <a:off x="1842043" y="3646682"/>
            <a:ext cx="373589" cy="373589"/>
          </a:xfrm>
          <a:prstGeom prst="ellipse">
            <a:avLst/>
          </a:prstGeom>
          <a:ln w="88900">
            <a:solidFill>
              <a:srgbClr val="FD425A"/>
            </a:solidFill>
            <a:prstDash val="sysDot"/>
            <a:miter lim="400000"/>
          </a:ln>
          <a:effectLst>
            <a:outerShdw sx="100000" sy="100000" kx="0" ky="0" algn="b" rotWithShape="0" blurRad="38100" dist="23000" dir="5400000">
              <a:srgbClr val="000000">
                <a:alpha val="35000"/>
              </a:srgbClr>
            </a:outerShdw>
          </a:effectLst>
        </p:spPr>
        <p:txBody>
          <a:bodyPr lIns="45719" rIns="45719" anchor="ctr"/>
          <a:lstStyle/>
          <a:p>
            <a:pPr/>
          </a:p>
        </p:txBody>
      </p:sp>
      <p:sp>
        <p:nvSpPr>
          <p:cNvPr id="249" name="Shape 249"/>
          <p:cNvSpPr/>
          <p:nvPr/>
        </p:nvSpPr>
        <p:spPr>
          <a:xfrm>
            <a:off x="344260" y="999121"/>
            <a:ext cx="6275714" cy="155471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marL="320842" indent="-320842">
              <a:buSzPct val="100000"/>
              <a:buChar char="•"/>
              <a:defRPr sz="3200">
                <a:latin typeface="+mn-lt"/>
                <a:ea typeface="+mn-ea"/>
                <a:cs typeface="+mn-cs"/>
                <a:sym typeface="Helvetica"/>
              </a:defRPr>
            </a:pPr>
            <a:r>
              <a:t>paths → 2D horizontal locations</a:t>
            </a:r>
          </a:p>
          <a:p>
            <a:pPr marL="320842" indent="-320842">
              <a:buSzPct val="100000"/>
              <a:buChar char="•"/>
              <a:defRPr sz="3200">
                <a:latin typeface="+mn-lt"/>
                <a:ea typeface="+mn-ea"/>
                <a:cs typeface="+mn-cs"/>
                <a:sym typeface="Helvetica"/>
              </a:defRPr>
            </a:pPr>
            <a:r>
              <a:t>contribution → up direction</a:t>
            </a:r>
          </a:p>
          <a:p>
            <a:pPr marL="320842" indent="-320842">
              <a:buSzPct val="100000"/>
              <a:buChar char="•"/>
              <a:defRPr sz="3200">
                <a:latin typeface="+mn-lt"/>
                <a:ea typeface="+mn-ea"/>
                <a:cs typeface="+mn-cs"/>
                <a:sym typeface="Helvetica"/>
              </a:defRPr>
            </a:pPr>
            <a:r>
              <a:t>narrow &amp; anisotropic</a:t>
            </a:r>
          </a:p>
        </p:txBody>
      </p:sp>
      <p:sp>
        <p:nvSpPr>
          <p:cNvPr id="250" name="Shape 250"/>
          <p:cNvSpPr/>
          <p:nvPr/>
        </p:nvSpPr>
        <p:spPr>
          <a:xfrm>
            <a:off x="3908740" y="6456480"/>
            <a:ext cx="1671662" cy="1"/>
          </a:xfrm>
          <a:prstGeom prst="line">
            <a:avLst/>
          </a:prstGeom>
          <a:ln w="101600">
            <a:solidFill>
              <a:srgbClr val="51A7F9"/>
            </a:solidFill>
            <a:miter lim="400000"/>
            <a:tailEnd type="triangle"/>
          </a:ln>
        </p:spPr>
        <p:txBody>
          <a:bodyPr lIns="50800" tIns="50800" rIns="50800" bIns="50800" anchor="ctr"/>
          <a:lstStyle/>
          <a:p>
            <a:pPr algn="ctr" defTabSz="584200">
              <a:defRPr sz="2400">
                <a:latin typeface="ヒラギノ角ゴ ProN W3"/>
                <a:ea typeface="ヒラギノ角ゴ ProN W3"/>
                <a:cs typeface="ヒラギノ角ゴ ProN W3"/>
                <a:sym typeface="ヒラギノ角ゴ ProN W3"/>
              </a:defRPr>
            </a:pPr>
          </a:p>
        </p:txBody>
      </p:sp>
      <p:sp>
        <p:nvSpPr>
          <p:cNvPr id="251" name="Shape 251"/>
          <p:cNvSpPr/>
          <p:nvPr/>
        </p:nvSpPr>
        <p:spPr>
          <a:xfrm flipH="1">
            <a:off x="2192571" y="3667705"/>
            <a:ext cx="1111115" cy="139622"/>
          </a:xfrm>
          <a:prstGeom prst="line">
            <a:avLst/>
          </a:prstGeom>
          <a:ln w="76200">
            <a:solidFill>
              <a:srgbClr val="FD4159"/>
            </a:solidFill>
            <a:prstDash val="sysDot"/>
            <a:miter lim="400000"/>
          </a:ln>
        </p:spPr>
        <p:txBody>
          <a:bodyPr lIns="50800" tIns="50800" rIns="50800" bIns="50800" anchor="ctr"/>
          <a:lstStyle/>
          <a:p>
            <a:pPr algn="ctr" defTabSz="584200">
              <a:defRPr sz="2400">
                <a:latin typeface="ヒラギノ角ゴ ProN W3"/>
                <a:ea typeface="ヒラギノ角ゴ ProN W3"/>
                <a:cs typeface="ヒラギノ角ゴ ProN W3"/>
                <a:sym typeface="ヒラギノ角ゴ ProN W3"/>
              </a:defRPr>
            </a:pPr>
          </a:p>
        </p:txBody>
      </p:sp>
      <p:sp>
        <p:nvSpPr>
          <p:cNvPr id="252" name="Shape 252"/>
          <p:cNvSpPr/>
          <p:nvPr/>
        </p:nvSpPr>
        <p:spPr>
          <a:xfrm>
            <a:off x="5839320" y="3408580"/>
            <a:ext cx="342901" cy="342901"/>
          </a:xfrm>
          <a:prstGeom prst="ellipse">
            <a:avLst/>
          </a:prstGeom>
          <a:gradFill>
            <a:gsLst>
              <a:gs pos="0">
                <a:srgbClr val="FD425A"/>
              </a:gs>
              <a:gs pos="100000">
                <a:srgbClr val="FD7876"/>
              </a:gs>
            </a:gsLst>
            <a:lin ang="16200000"/>
          </a:gradFill>
          <a:ln>
            <a:solidFill>
              <a:schemeClr val="accent3">
                <a:satOff val="-6373"/>
                <a:lumOff val="-10823"/>
              </a:schemeClr>
            </a:solidFil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253" name="Shape 253"/>
          <p:cNvSpPr/>
          <p:nvPr/>
        </p:nvSpPr>
        <p:spPr>
          <a:xfrm>
            <a:off x="7503218" y="4218838"/>
            <a:ext cx="370841" cy="370842"/>
          </a:xfrm>
          <a:prstGeom prst="ellipse">
            <a:avLst/>
          </a:prstGeom>
          <a:gradFill>
            <a:gsLst>
              <a:gs pos="0">
                <a:srgbClr val="52A7F9"/>
              </a:gs>
              <a:gs pos="100000">
                <a:srgbClr val="99D0F9"/>
              </a:gs>
            </a:gsLst>
            <a:lin ang="16200000"/>
          </a:gradFill>
          <a:ln>
            <a:solidFill>
              <a:schemeClr val="accent3">
                <a:satOff val="-6373"/>
                <a:lumOff val="-10823"/>
              </a:schemeClr>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254" name="Shape 254"/>
          <p:cNvSpPr/>
          <p:nvPr/>
        </p:nvSpPr>
        <p:spPr>
          <a:xfrm>
            <a:off x="5727701" y="6258360"/>
            <a:ext cx="1188354" cy="459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atin typeface="+mn-lt"/>
                <a:ea typeface="+mn-ea"/>
                <a:cs typeface="+mn-cs"/>
                <a:sym typeface="Helvetica"/>
              </a:defRPr>
            </a:lvl1pPr>
          </a:lstStyle>
          <a:p>
            <a:pPr/>
            <a:r>
              <a:t>vertex 2</a:t>
            </a:r>
          </a:p>
        </p:txBody>
      </p:sp>
      <p:sp>
        <p:nvSpPr>
          <p:cNvPr id="255" name="Shape 255"/>
          <p:cNvSpPr/>
          <p:nvPr/>
        </p:nvSpPr>
        <p:spPr>
          <a:xfrm>
            <a:off x="2299842" y="5876019"/>
            <a:ext cx="1188354" cy="459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atin typeface="+mn-lt"/>
                <a:ea typeface="+mn-ea"/>
                <a:cs typeface="+mn-cs"/>
                <a:sym typeface="Helvetica"/>
              </a:defRPr>
            </a:lvl1pPr>
          </a:lstStyle>
          <a:p>
            <a:pPr/>
            <a:r>
              <a:t>vertex 1</a:t>
            </a:r>
          </a:p>
        </p:txBody>
      </p:sp>
      <p:sp>
        <p:nvSpPr>
          <p:cNvPr id="256" name="Shape 256"/>
          <p:cNvSpPr/>
          <p:nvPr/>
        </p:nvSpPr>
        <p:spPr>
          <a:xfrm>
            <a:off x="403815" y="4467176"/>
            <a:ext cx="1188354" cy="459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solidFill>
                  <a:srgbClr val="FFFFFF"/>
                </a:solidFill>
                <a:latin typeface="+mn-lt"/>
                <a:ea typeface="+mn-ea"/>
                <a:cs typeface="+mn-cs"/>
                <a:sym typeface="Helvetica"/>
              </a:defRPr>
            </a:lvl1pPr>
          </a:lstStyle>
          <a:p>
            <a:pPr/>
            <a:r>
              <a:t>vertex 1</a:t>
            </a:r>
          </a:p>
        </p:txBody>
      </p:sp>
      <p:sp>
        <p:nvSpPr>
          <p:cNvPr id="257" name="Shape 257"/>
          <p:cNvSpPr/>
          <p:nvPr/>
        </p:nvSpPr>
        <p:spPr>
          <a:xfrm>
            <a:off x="648437" y="5240507"/>
            <a:ext cx="1188354" cy="459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solidFill>
                  <a:srgbClr val="FFFFFF"/>
                </a:solidFill>
                <a:latin typeface="+mn-lt"/>
                <a:ea typeface="+mn-ea"/>
                <a:cs typeface="+mn-cs"/>
                <a:sym typeface="Helvetica"/>
              </a:defRPr>
            </a:lvl1pPr>
          </a:lstStyle>
          <a:p>
            <a:pPr/>
            <a:r>
              <a:t>vertex 2</a:t>
            </a:r>
          </a:p>
        </p:txBody>
      </p:sp>
      <p:sp>
        <p:nvSpPr>
          <p:cNvPr id="258" name="Shape 258"/>
          <p:cNvSpPr/>
          <p:nvPr/>
        </p:nvSpPr>
        <p:spPr>
          <a:xfrm>
            <a:off x="2035801" y="4071846"/>
            <a:ext cx="1" cy="904442"/>
          </a:xfrm>
          <a:prstGeom prst="line">
            <a:avLst/>
          </a:prstGeom>
          <a:ln w="76200">
            <a:solidFill>
              <a:srgbClr val="FD4159"/>
            </a:solidFill>
            <a:prstDash val="sysDot"/>
            <a:miter lim="400000"/>
          </a:ln>
        </p:spPr>
        <p:txBody>
          <a:bodyPr lIns="50800" tIns="50800" rIns="50800" bIns="50800" anchor="ctr"/>
          <a:lstStyle/>
          <a:p>
            <a:pPr algn="ctr" defTabSz="584200">
              <a:defRPr sz="2400">
                <a:latin typeface="ヒラギノ角ゴ ProN W3"/>
                <a:ea typeface="ヒラギノ角ゴ ProN W3"/>
                <a:cs typeface="ヒラギノ角ゴ ProN W3"/>
                <a:sym typeface="ヒラギノ角ゴ ProN W3"/>
              </a:defRPr>
            </a:pPr>
          </a:p>
        </p:txBody>
      </p:sp>
      <p:sp>
        <p:nvSpPr>
          <p:cNvPr id="259" name="Shape 259"/>
          <p:cNvSpPr/>
          <p:nvPr/>
        </p:nvSpPr>
        <p:spPr>
          <a:xfrm>
            <a:off x="6192222" y="4229951"/>
            <a:ext cx="348633" cy="348616"/>
          </a:xfrm>
          <a:prstGeom prst="ellipse">
            <a:avLst/>
          </a:prstGeom>
          <a:gradFill>
            <a:gsLst>
              <a:gs pos="0">
                <a:srgbClr val="FFFB00"/>
              </a:gs>
              <a:gs pos="100000">
                <a:srgbClr val="FFFDC5"/>
              </a:gs>
            </a:gsLst>
            <a:lin ang="16200000"/>
          </a:gradFill>
          <a:ln>
            <a:solidFill>
              <a:schemeClr val="accent3">
                <a:satOff val="-6373"/>
                <a:lumOff val="-10823"/>
              </a:schemeClr>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260" name="Shape 260"/>
          <p:cNvSpPr/>
          <p:nvPr/>
        </p:nvSpPr>
        <p:spPr>
          <a:xfrm>
            <a:off x="1245768" y="4198125"/>
            <a:ext cx="293884" cy="293870"/>
          </a:xfrm>
          <a:prstGeom prst="ellipse">
            <a:avLst/>
          </a:prstGeom>
          <a:gradFill>
            <a:gsLst>
              <a:gs pos="0">
                <a:srgbClr val="FFFB00"/>
              </a:gs>
              <a:gs pos="100000">
                <a:srgbClr val="FFFDC5"/>
              </a:gs>
            </a:gsLst>
            <a:lin ang="16200000"/>
          </a:gradFill>
          <a:ln>
            <a:solidFill>
              <a:schemeClr val="accent3">
                <a:satOff val="-6373"/>
                <a:lumOff val="-10823"/>
              </a:schemeClr>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261" name="Shape 261"/>
          <p:cNvSpPr/>
          <p:nvPr/>
        </p:nvSpPr>
        <p:spPr>
          <a:xfrm>
            <a:off x="1909674" y="4941041"/>
            <a:ext cx="293885" cy="293870"/>
          </a:xfrm>
          <a:prstGeom prst="ellipse">
            <a:avLst/>
          </a:prstGeom>
          <a:gradFill>
            <a:gsLst>
              <a:gs pos="0">
                <a:srgbClr val="FFFB00"/>
              </a:gs>
              <a:gs pos="100000">
                <a:srgbClr val="FFFDC5"/>
              </a:gs>
            </a:gsLst>
            <a:lin ang="16200000"/>
          </a:gradFill>
          <a:ln>
            <a:solidFill>
              <a:schemeClr val="accent3">
                <a:satOff val="-6373"/>
                <a:lumOff val="-10823"/>
              </a:schemeClr>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262" name="Shape 262"/>
          <p:cNvSpPr/>
          <p:nvPr/>
        </p:nvSpPr>
        <p:spPr>
          <a:xfrm flipH="1" flipV="1">
            <a:off x="3447460" y="5378495"/>
            <a:ext cx="437385" cy="1106026"/>
          </a:xfrm>
          <a:prstGeom prst="line">
            <a:avLst/>
          </a:prstGeom>
          <a:ln w="101600">
            <a:solidFill>
              <a:srgbClr val="FD4159"/>
            </a:solidFill>
            <a:miter lim="400000"/>
            <a:tailEnd type="triangle"/>
          </a:ln>
        </p:spPr>
        <p:txBody>
          <a:bodyPr lIns="50800" tIns="50800" rIns="50800" bIns="50800" anchor="ctr"/>
          <a:lstStyle/>
          <a:p>
            <a:pPr algn="ctr" defTabSz="584200">
              <a:defRPr sz="2400">
                <a:latin typeface="ヒラギノ角ゴ ProN W3"/>
                <a:ea typeface="ヒラギノ角ゴ ProN W3"/>
                <a:cs typeface="ヒラギノ角ゴ ProN W3"/>
                <a:sym typeface="ヒラギノ角ゴ ProN W3"/>
              </a:defRPr>
            </a:pPr>
          </a:p>
        </p:txBody>
      </p:sp>
      <p:sp>
        <p:nvSpPr>
          <p:cNvPr id="263" name="Shape 263"/>
          <p:cNvSpPr/>
          <p:nvPr/>
        </p:nvSpPr>
        <p:spPr>
          <a:xfrm>
            <a:off x="2465610" y="4888077"/>
            <a:ext cx="399797" cy="399797"/>
          </a:xfrm>
          <a:prstGeom prst="ellipse">
            <a:avLst/>
          </a:prstGeom>
          <a:ln w="88900">
            <a:solidFill>
              <a:srgbClr val="52A7F9"/>
            </a:solidFill>
            <a:prstDash val="sysDot"/>
            <a:miter lim="400000"/>
          </a:ln>
          <a:effectLst>
            <a:outerShdw sx="100000" sy="100000" kx="0" ky="0" algn="b" rotWithShape="0" blurRad="38100" dist="23000" dir="5400000">
              <a:srgbClr val="000000">
                <a:alpha val="35000"/>
              </a:srgbClr>
            </a:outerShdw>
          </a:effectLst>
        </p:spPr>
        <p:txBody>
          <a:bodyPr lIns="45719" rIns="45719" anchor="ctr"/>
          <a:lstStyle/>
          <a:p>
            <a:pPr/>
          </a:p>
        </p:txBody>
      </p:sp>
      <p:sp>
        <p:nvSpPr>
          <p:cNvPr id="264" name="Shape 264"/>
          <p:cNvSpPr/>
          <p:nvPr/>
        </p:nvSpPr>
        <p:spPr>
          <a:xfrm flipV="1">
            <a:off x="3889259" y="3735496"/>
            <a:ext cx="1" cy="2751142"/>
          </a:xfrm>
          <a:prstGeom prst="line">
            <a:avLst/>
          </a:prstGeom>
          <a:ln w="101600">
            <a:solidFill>
              <a:srgbClr val="000000"/>
            </a:solidFill>
            <a:miter lim="400000"/>
            <a:tailEnd type="triangle"/>
          </a:ln>
        </p:spPr>
        <p:txBody>
          <a:bodyPr lIns="50800" tIns="50800" rIns="50800" bIns="50800" anchor="ctr"/>
          <a:lstStyle/>
          <a:p>
            <a:pPr algn="ctr" defTabSz="584200">
              <a:defRPr sz="2400">
                <a:latin typeface="ヒラギノ角ゴ ProN W3"/>
                <a:ea typeface="ヒラギノ角ゴ ProN W3"/>
                <a:cs typeface="ヒラギノ角ゴ ProN W3"/>
                <a:sym typeface="ヒラギノ角ゴ ProN W3"/>
              </a:defRPr>
            </a:pPr>
          </a:p>
        </p:txBody>
      </p:sp>
      <p:sp>
        <p:nvSpPr>
          <p:cNvPr id="265" name="Shape 265"/>
          <p:cNvSpPr/>
          <p:nvPr/>
        </p:nvSpPr>
        <p:spPr>
          <a:xfrm>
            <a:off x="3207353" y="3158989"/>
            <a:ext cx="1679934" cy="459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atin typeface="+mn-lt"/>
                <a:ea typeface="+mn-ea"/>
                <a:cs typeface="+mn-cs"/>
                <a:sym typeface="Helvetica"/>
              </a:defRPr>
            </a:lvl1pPr>
          </a:lstStyle>
          <a:p>
            <a:pPr/>
            <a:r>
              <a:t>contribution</a:t>
            </a:r>
          </a:p>
        </p:txBody>
      </p:sp>
      <p:sp>
        <p:nvSpPr>
          <p:cNvPr id="266" name="Shape 266"/>
          <p:cNvSpPr/>
          <p:nvPr/>
        </p:nvSpPr>
        <p:spPr>
          <a:xfrm>
            <a:off x="5117573" y="2748958"/>
            <a:ext cx="1786395"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solidFill>
                  <a:schemeClr val="accent2"/>
                </a:solidFill>
                <a:latin typeface="+mn-lt"/>
                <a:ea typeface="+mn-ea"/>
                <a:cs typeface="+mn-cs"/>
                <a:sym typeface="Helvetica"/>
              </a:defRPr>
            </a:lvl1pPr>
          </a:lstStyle>
          <a:p>
            <a:pPr/>
            <a:r>
              <a:t>zero contrib.</a:t>
            </a:r>
          </a:p>
        </p:txBody>
      </p:sp>
      <p:sp>
        <p:nvSpPr>
          <p:cNvPr id="267" name="Shape 267"/>
          <p:cNvSpPr/>
          <p:nvPr/>
        </p:nvSpPr>
        <p:spPr>
          <a:xfrm>
            <a:off x="7098989" y="4747932"/>
            <a:ext cx="1786394"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solidFill>
                  <a:srgbClr val="68B4F9"/>
                </a:solidFill>
                <a:latin typeface="+mn-lt"/>
                <a:ea typeface="+mn-ea"/>
                <a:cs typeface="+mn-cs"/>
                <a:sym typeface="Helvetica"/>
              </a:defRPr>
            </a:lvl1pPr>
          </a:lstStyle>
          <a:p>
            <a:pPr/>
            <a:r>
              <a:t>zero contrib.</a:t>
            </a:r>
          </a:p>
        </p:txBody>
      </p:sp>
      <p:sp>
        <p:nvSpPr>
          <p:cNvPr id="268" name="Shape 268"/>
          <p:cNvSpPr/>
          <p:nvPr/>
        </p:nvSpPr>
        <p:spPr>
          <a:xfrm>
            <a:off x="1927147" y="5470377"/>
            <a:ext cx="980663" cy="1"/>
          </a:xfrm>
          <a:prstGeom prst="line">
            <a:avLst/>
          </a:prstGeom>
          <a:ln w="63500">
            <a:solidFill>
              <a:srgbClr val="51A7F9"/>
            </a:solidFill>
            <a:miter lim="400000"/>
            <a:tailEnd type="triangle"/>
          </a:ln>
        </p:spPr>
        <p:txBody>
          <a:bodyPr lIns="50800" tIns="50800" rIns="50800" bIns="50800" anchor="ctr"/>
          <a:lstStyle/>
          <a:p>
            <a:pPr algn="ctr" defTabSz="584200">
              <a:defRPr sz="2400">
                <a:latin typeface="ヒラギノ角ゴ ProN W3"/>
                <a:ea typeface="ヒラギノ角ゴ ProN W3"/>
                <a:cs typeface="ヒラギノ角ゴ ProN W3"/>
                <a:sym typeface="ヒラギノ角ゴ ProN W3"/>
              </a:defRPr>
            </a:pPr>
          </a:p>
        </p:txBody>
      </p:sp>
      <p:sp>
        <p:nvSpPr>
          <p:cNvPr id="269" name="Shape 269"/>
          <p:cNvSpPr/>
          <p:nvPr/>
        </p:nvSpPr>
        <p:spPr>
          <a:xfrm flipV="1">
            <a:off x="1037816" y="3356400"/>
            <a:ext cx="767302" cy="767303"/>
          </a:xfrm>
          <a:prstGeom prst="line">
            <a:avLst/>
          </a:prstGeom>
          <a:ln w="101600">
            <a:solidFill>
              <a:srgbClr val="FD4159"/>
            </a:solidFill>
            <a:miter lim="400000"/>
            <a:tailEnd type="triangle"/>
          </a:ln>
        </p:spPr>
        <p:txBody>
          <a:bodyPr lIns="50800" tIns="50800" rIns="50800" bIns="50800" anchor="ctr"/>
          <a:lstStyle/>
          <a:p>
            <a:pPr algn="ctr" defTabSz="584200">
              <a:defRPr sz="2400">
                <a:latin typeface="ヒラギノ角ゴ ProN W3"/>
                <a:ea typeface="ヒラギノ角ゴ ProN W3"/>
                <a:cs typeface="ヒラギノ角ゴ ProN W3"/>
                <a:sym typeface="ヒラギノ角ゴ ProN W3"/>
              </a:defRPr>
            </a:pPr>
          </a:p>
        </p:txBody>
      </p:sp>
    </p:spTree>
  </p:cSld>
  <p:clrMapOvr>
    <a:masterClrMapping/>
  </p:clrMapOvr>
  <p:transition xmlns:p14="http://schemas.microsoft.com/office/powerpoint/2010/main" spd="slow" advClick="1" p14:dur="2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73" name="log_func.png"/>
          <p:cNvPicPr>
            <a:picLocks noChangeAspect="1"/>
          </p:cNvPicPr>
          <p:nvPr/>
        </p:nvPicPr>
        <p:blipFill>
          <a:blip r:embed="rId3">
            <a:extLst/>
          </a:blip>
          <a:srcRect l="0" t="0" r="0" b="0"/>
          <a:stretch>
            <a:fillRect/>
          </a:stretch>
        </p:blipFill>
        <p:spPr>
          <a:xfrm>
            <a:off x="64605" y="1893952"/>
            <a:ext cx="6487040" cy="4865281"/>
          </a:xfrm>
          <a:prstGeom prst="rect">
            <a:avLst/>
          </a:prstGeom>
          <a:ln w="12700">
            <a:miter lim="400000"/>
          </a:ln>
        </p:spPr>
      </p:pic>
      <p:sp>
        <p:nvSpPr>
          <p:cNvPr id="274" name="Shape 274"/>
          <p:cNvSpPr/>
          <p:nvPr/>
        </p:nvSpPr>
        <p:spPr>
          <a:xfrm>
            <a:off x="5053326" y="5329535"/>
            <a:ext cx="1311906" cy="980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sz="2900">
                <a:latin typeface="+mn-lt"/>
                <a:ea typeface="+mn-ea"/>
                <a:cs typeface="+mn-cs"/>
                <a:sym typeface="Helvetica"/>
              </a:defRPr>
            </a:pPr>
            <a:r>
              <a:t>zero </a:t>
            </a:r>
          </a:p>
          <a:p>
            <a:pPr algn="ctr">
              <a:defRPr sz="2900">
                <a:latin typeface="+mn-lt"/>
                <a:ea typeface="+mn-ea"/>
                <a:cs typeface="+mn-cs"/>
                <a:sym typeface="Helvetica"/>
              </a:defRPr>
            </a:pPr>
            <a:r>
              <a:t>contrib.</a:t>
            </a:r>
          </a:p>
        </p:txBody>
      </p:sp>
      <p:sp>
        <p:nvSpPr>
          <p:cNvPr id="275" name="Shape 275"/>
          <p:cNvSpPr/>
          <p:nvPr>
            <p:ph type="title"/>
          </p:nvPr>
        </p:nvSpPr>
        <p:spPr>
          <a:prstGeom prst="rect">
            <a:avLst/>
          </a:prstGeom>
        </p:spPr>
        <p:txBody>
          <a:bodyPr/>
          <a:lstStyle/>
          <a:p>
            <a:pPr/>
            <a:r>
              <a:t>Monte Carlo: inefficient!</a:t>
            </a:r>
          </a:p>
        </p:txBody>
      </p:sp>
      <p:sp>
        <p:nvSpPr>
          <p:cNvPr id="276" name="Shape 276"/>
          <p:cNvSpPr/>
          <p:nvPr/>
        </p:nvSpPr>
        <p:spPr>
          <a:xfrm>
            <a:off x="3638665" y="2456581"/>
            <a:ext cx="395484" cy="395464"/>
          </a:xfrm>
          <a:prstGeom prst="ellipse">
            <a:avLst/>
          </a:prstGeom>
          <a:gradFill>
            <a:gsLst>
              <a:gs pos="0">
                <a:srgbClr val="950026"/>
              </a:gs>
              <a:gs pos="100000">
                <a:srgbClr val="F09CA0"/>
              </a:gs>
            </a:gsLst>
            <a:lin ang="16200000"/>
          </a:gradFill>
          <a:ln>
            <a:solidFill>
              <a:srgbClr val="920025"/>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277" name="Shape 277"/>
          <p:cNvSpPr/>
          <p:nvPr/>
        </p:nvSpPr>
        <p:spPr>
          <a:xfrm>
            <a:off x="2121894" y="2019943"/>
            <a:ext cx="395484" cy="395465"/>
          </a:xfrm>
          <a:prstGeom prst="ellipse">
            <a:avLst/>
          </a:prstGeom>
          <a:gradFill>
            <a:gsLst>
              <a:gs pos="0">
                <a:srgbClr val="950026"/>
              </a:gs>
              <a:gs pos="100000">
                <a:srgbClr val="F09CA0"/>
              </a:gs>
            </a:gsLst>
            <a:lin ang="16200000"/>
          </a:gradFill>
          <a:ln>
            <a:solidFill>
              <a:srgbClr val="920025"/>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278" name="Shape 278"/>
          <p:cNvSpPr/>
          <p:nvPr/>
        </p:nvSpPr>
        <p:spPr>
          <a:xfrm>
            <a:off x="2589907" y="3498154"/>
            <a:ext cx="395484" cy="395465"/>
          </a:xfrm>
          <a:prstGeom prst="ellipse">
            <a:avLst/>
          </a:prstGeom>
          <a:gradFill>
            <a:gsLst>
              <a:gs pos="0">
                <a:srgbClr val="950026"/>
              </a:gs>
              <a:gs pos="100000">
                <a:srgbClr val="F09CA0"/>
              </a:gs>
            </a:gsLst>
            <a:lin ang="16200000"/>
          </a:gradFill>
          <a:ln>
            <a:solidFill>
              <a:srgbClr val="920025"/>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279" name="Shape 279"/>
          <p:cNvSpPr/>
          <p:nvPr/>
        </p:nvSpPr>
        <p:spPr>
          <a:xfrm>
            <a:off x="1732716" y="4767981"/>
            <a:ext cx="395485" cy="395464"/>
          </a:xfrm>
          <a:prstGeom prst="ellipse">
            <a:avLst/>
          </a:prstGeom>
          <a:gradFill>
            <a:gsLst>
              <a:gs pos="0">
                <a:srgbClr val="950026"/>
              </a:gs>
              <a:gs pos="100000">
                <a:srgbClr val="F09CA0"/>
              </a:gs>
            </a:gsLst>
            <a:lin ang="16200000"/>
          </a:gradFill>
          <a:ln>
            <a:solidFill>
              <a:srgbClr val="920025"/>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280" name="Shape 280"/>
          <p:cNvSpPr/>
          <p:nvPr/>
        </p:nvSpPr>
        <p:spPr>
          <a:xfrm>
            <a:off x="6260220" y="3498154"/>
            <a:ext cx="395485" cy="395465"/>
          </a:xfrm>
          <a:prstGeom prst="ellipse">
            <a:avLst/>
          </a:prstGeom>
          <a:gradFill>
            <a:gsLst>
              <a:gs pos="0">
                <a:srgbClr val="950026"/>
              </a:gs>
              <a:gs pos="100000">
                <a:srgbClr val="F09CA0"/>
              </a:gs>
            </a:gsLst>
            <a:lin ang="16200000"/>
          </a:gradFill>
          <a:ln>
            <a:solidFill>
              <a:srgbClr val="920025"/>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281" name="Shape 281"/>
          <p:cNvSpPr/>
          <p:nvPr/>
        </p:nvSpPr>
        <p:spPr>
          <a:xfrm>
            <a:off x="6507053" y="5415262"/>
            <a:ext cx="395484" cy="395464"/>
          </a:xfrm>
          <a:prstGeom prst="ellipse">
            <a:avLst/>
          </a:prstGeom>
          <a:gradFill>
            <a:gsLst>
              <a:gs pos="0">
                <a:srgbClr val="950026"/>
              </a:gs>
              <a:gs pos="100000">
                <a:srgbClr val="F09CA0"/>
              </a:gs>
            </a:gsLst>
            <a:lin ang="16200000"/>
          </a:gradFill>
          <a:ln>
            <a:solidFill>
              <a:srgbClr val="920025"/>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282" name="Shape 282"/>
          <p:cNvSpPr/>
          <p:nvPr/>
        </p:nvSpPr>
        <p:spPr>
          <a:xfrm>
            <a:off x="6507053" y="4307240"/>
            <a:ext cx="395484" cy="395465"/>
          </a:xfrm>
          <a:prstGeom prst="ellipse">
            <a:avLst/>
          </a:prstGeom>
          <a:gradFill>
            <a:gsLst>
              <a:gs pos="0">
                <a:srgbClr val="950026"/>
              </a:gs>
              <a:gs pos="100000">
                <a:srgbClr val="F09CA0"/>
              </a:gs>
            </a:gsLst>
            <a:lin ang="16200000"/>
          </a:gradFill>
          <a:ln>
            <a:solidFill>
              <a:srgbClr val="920025"/>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283" name="Shape 283"/>
          <p:cNvSpPr/>
          <p:nvPr/>
        </p:nvSpPr>
        <p:spPr>
          <a:xfrm>
            <a:off x="2830373" y="5178320"/>
            <a:ext cx="395484" cy="395465"/>
          </a:xfrm>
          <a:prstGeom prst="ellipse">
            <a:avLst/>
          </a:prstGeom>
          <a:gradFill>
            <a:gsLst>
              <a:gs pos="0">
                <a:schemeClr val="accent3">
                  <a:satOff val="-6373"/>
                  <a:lumOff val="-10823"/>
                </a:schemeClr>
              </a:gs>
              <a:gs pos="100000">
                <a:schemeClr val="accent3">
                  <a:lumOff val="22941"/>
                </a:schemeClr>
              </a:gs>
            </a:gsLst>
            <a:lin ang="16200000"/>
          </a:gradFill>
          <a:ln>
            <a:solidFill>
              <a:schemeClr val="accent3">
                <a:satOff val="-6373"/>
                <a:lumOff val="-10823"/>
              </a:schemeClr>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284" name="Shape 284"/>
          <p:cNvSpPr/>
          <p:nvPr/>
        </p:nvSpPr>
        <p:spPr>
          <a:xfrm>
            <a:off x="3884692" y="4416226"/>
            <a:ext cx="395484" cy="395465"/>
          </a:xfrm>
          <a:prstGeom prst="ellipse">
            <a:avLst/>
          </a:prstGeom>
          <a:gradFill>
            <a:gsLst>
              <a:gs pos="0">
                <a:schemeClr val="accent3">
                  <a:satOff val="-6373"/>
                  <a:lumOff val="-10823"/>
                </a:schemeClr>
              </a:gs>
              <a:gs pos="100000">
                <a:schemeClr val="accent3">
                  <a:lumOff val="22941"/>
                </a:schemeClr>
              </a:gs>
            </a:gsLst>
            <a:lin ang="16200000"/>
          </a:gradFill>
          <a:ln>
            <a:solidFill>
              <a:schemeClr val="accent3">
                <a:satOff val="-6373"/>
                <a:lumOff val="-10823"/>
              </a:schemeClr>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285" name="Shape 285"/>
          <p:cNvSpPr/>
          <p:nvPr/>
        </p:nvSpPr>
        <p:spPr>
          <a:xfrm>
            <a:off x="4821036" y="3018269"/>
            <a:ext cx="395484" cy="395465"/>
          </a:xfrm>
          <a:prstGeom prst="ellipse">
            <a:avLst/>
          </a:prstGeom>
          <a:gradFill>
            <a:gsLst>
              <a:gs pos="0">
                <a:schemeClr val="accent3">
                  <a:satOff val="-6373"/>
                  <a:lumOff val="-10823"/>
                </a:schemeClr>
              </a:gs>
              <a:gs pos="100000">
                <a:schemeClr val="accent3">
                  <a:lumOff val="22941"/>
                </a:schemeClr>
              </a:gs>
            </a:gsLst>
            <a:lin ang="16200000"/>
          </a:gradFill>
          <a:ln>
            <a:solidFill>
              <a:schemeClr val="accent3">
                <a:satOff val="-6373"/>
                <a:lumOff val="-10823"/>
              </a:schemeClr>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286" name="Shape 286"/>
          <p:cNvSpPr/>
          <p:nvPr/>
        </p:nvSpPr>
        <p:spPr>
          <a:xfrm>
            <a:off x="4516021" y="5535066"/>
            <a:ext cx="395484" cy="395464"/>
          </a:xfrm>
          <a:prstGeom prst="ellipse">
            <a:avLst/>
          </a:prstGeom>
          <a:gradFill>
            <a:gsLst>
              <a:gs pos="0">
                <a:srgbClr val="950026"/>
              </a:gs>
              <a:gs pos="100000">
                <a:srgbClr val="F09CA0"/>
              </a:gs>
            </a:gsLst>
            <a:lin ang="16200000"/>
          </a:gradFill>
          <a:ln>
            <a:solidFill>
              <a:srgbClr val="920025"/>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287" name="Shape 287"/>
          <p:cNvSpPr/>
          <p:nvPr/>
        </p:nvSpPr>
        <p:spPr>
          <a:xfrm>
            <a:off x="5430685" y="4767981"/>
            <a:ext cx="395484" cy="395464"/>
          </a:xfrm>
          <a:prstGeom prst="ellipse">
            <a:avLst/>
          </a:prstGeom>
          <a:gradFill>
            <a:gsLst>
              <a:gs pos="0">
                <a:srgbClr val="950026"/>
              </a:gs>
              <a:gs pos="100000">
                <a:srgbClr val="F09CA0"/>
              </a:gs>
            </a:gsLst>
            <a:lin ang="16200000"/>
          </a:gradFill>
          <a:ln>
            <a:solidFill>
              <a:srgbClr val="920025"/>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288" name="Shape 288"/>
          <p:cNvSpPr/>
          <p:nvPr/>
        </p:nvSpPr>
        <p:spPr>
          <a:xfrm>
            <a:off x="1840032" y="3334342"/>
            <a:ext cx="395484" cy="395465"/>
          </a:xfrm>
          <a:prstGeom prst="ellipse">
            <a:avLst/>
          </a:prstGeom>
          <a:gradFill>
            <a:gsLst>
              <a:gs pos="0">
                <a:srgbClr val="950026"/>
              </a:gs>
              <a:gs pos="100000">
                <a:srgbClr val="F09CA0"/>
              </a:gs>
            </a:gsLst>
            <a:lin ang="16200000"/>
          </a:gradFill>
          <a:ln>
            <a:solidFill>
              <a:srgbClr val="920025"/>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289" name="Shape 289"/>
          <p:cNvSpPr/>
          <p:nvPr/>
        </p:nvSpPr>
        <p:spPr>
          <a:xfrm>
            <a:off x="2026662" y="2304139"/>
            <a:ext cx="1311906" cy="980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sz="2900">
                <a:latin typeface="+mn-lt"/>
                <a:ea typeface="+mn-ea"/>
                <a:cs typeface="+mn-cs"/>
                <a:sym typeface="Helvetica"/>
              </a:defRPr>
            </a:pPr>
            <a:r>
              <a:t>zero </a:t>
            </a:r>
          </a:p>
          <a:p>
            <a:pPr algn="ctr">
              <a:defRPr sz="2900">
                <a:latin typeface="+mn-lt"/>
                <a:ea typeface="+mn-ea"/>
                <a:cs typeface="+mn-cs"/>
                <a:sym typeface="Helvetica"/>
              </a:defRPr>
            </a:pPr>
            <a:r>
              <a:t>contrib.</a:t>
            </a:r>
          </a:p>
        </p:txBody>
      </p:sp>
      <p:sp>
        <p:nvSpPr>
          <p:cNvPr id="290" name="Shape 290"/>
          <p:cNvSpPr/>
          <p:nvPr/>
        </p:nvSpPr>
        <p:spPr>
          <a:xfrm>
            <a:off x="3441705" y="3408865"/>
            <a:ext cx="2315515" cy="980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2900">
                <a:solidFill>
                  <a:srgbClr val="FFFFFF"/>
                </a:solidFill>
                <a:latin typeface="+mn-lt"/>
                <a:ea typeface="+mn-ea"/>
                <a:cs typeface="+mn-cs"/>
                <a:sym typeface="Helvetica"/>
              </a:defRPr>
            </a:pPr>
            <a:r>
              <a:t>     positive</a:t>
            </a:r>
          </a:p>
          <a:p>
            <a:pPr algn="ctr">
              <a:defRPr sz="2900">
                <a:solidFill>
                  <a:srgbClr val="FFFFFF"/>
                </a:solidFill>
                <a:latin typeface="+mn-lt"/>
                <a:ea typeface="+mn-ea"/>
                <a:cs typeface="+mn-cs"/>
                <a:sym typeface="Helvetica"/>
              </a:defRPr>
            </a:pPr>
            <a:r>
              <a:t>contrib.</a:t>
            </a:r>
          </a:p>
        </p:txBody>
      </p:sp>
      <p:sp>
        <p:nvSpPr>
          <p:cNvPr id="291" name="Shape 291"/>
          <p:cNvSpPr/>
          <p:nvPr/>
        </p:nvSpPr>
        <p:spPr>
          <a:xfrm>
            <a:off x="266549" y="915925"/>
            <a:ext cx="8610901" cy="105257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80736" indent="-280736">
              <a:buSzPct val="100000"/>
              <a:buChar char="•"/>
              <a:defRPr sz="2800">
                <a:latin typeface="+mn-lt"/>
                <a:ea typeface="+mn-ea"/>
                <a:cs typeface="+mn-cs"/>
                <a:sym typeface="Helvetica"/>
              </a:defRPr>
            </a:pPr>
            <a:r>
              <a:t>don’t know contribution function, can only sample it</a:t>
            </a:r>
          </a:p>
          <a:p>
            <a:pPr marL="280736" indent="-280736">
              <a:spcBef>
                <a:spcPts val="700"/>
              </a:spcBef>
              <a:buSzPct val="100000"/>
              <a:buChar char="•"/>
              <a:defRPr sz="2800">
                <a:latin typeface="+mn-lt"/>
                <a:ea typeface="+mn-ea"/>
                <a:cs typeface="+mn-cs"/>
                <a:sym typeface="Helvetica"/>
              </a:defRPr>
            </a:pPr>
            <a:r>
              <a:t>few samples in high contribution region</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95" name="log_func.png"/>
          <p:cNvPicPr>
            <a:picLocks noChangeAspect="1"/>
          </p:cNvPicPr>
          <p:nvPr/>
        </p:nvPicPr>
        <p:blipFill>
          <a:blip r:embed="rId3">
            <a:extLst/>
          </a:blip>
          <a:srcRect l="0" t="0" r="0" b="0"/>
          <a:stretch>
            <a:fillRect/>
          </a:stretch>
        </p:blipFill>
        <p:spPr>
          <a:xfrm>
            <a:off x="64605" y="1893952"/>
            <a:ext cx="6487040" cy="4865281"/>
          </a:xfrm>
          <a:prstGeom prst="rect">
            <a:avLst/>
          </a:prstGeom>
          <a:ln w="12700">
            <a:miter lim="400000"/>
          </a:ln>
        </p:spPr>
      </p:pic>
      <p:sp>
        <p:nvSpPr>
          <p:cNvPr id="296" name="Shape 296"/>
          <p:cNvSpPr/>
          <p:nvPr>
            <p:ph type="title"/>
          </p:nvPr>
        </p:nvSpPr>
        <p:spPr>
          <a:prstGeom prst="rect">
            <a:avLst/>
          </a:prstGeom>
        </p:spPr>
        <p:txBody>
          <a:bodyPr/>
          <a:lstStyle/>
          <a:p>
            <a:pPr/>
            <a:r>
              <a:t>Metropolis Light Transport [Veach 1997]</a:t>
            </a:r>
          </a:p>
        </p:txBody>
      </p:sp>
      <p:sp>
        <p:nvSpPr>
          <p:cNvPr id="297" name="Shape 297"/>
          <p:cNvSpPr/>
          <p:nvPr/>
        </p:nvSpPr>
        <p:spPr>
          <a:xfrm>
            <a:off x="1927334" y="3966066"/>
            <a:ext cx="1547029" cy="523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800">
                <a:latin typeface="+mn-lt"/>
                <a:ea typeface="+mn-ea"/>
                <a:cs typeface="+mn-cs"/>
                <a:sym typeface="Helvetica"/>
              </a:defRPr>
            </a:lvl1pPr>
          </a:lstStyle>
          <a:p>
            <a:pPr/>
            <a:r>
              <a:t>sample n</a:t>
            </a:r>
          </a:p>
        </p:txBody>
      </p:sp>
      <p:sp>
        <p:nvSpPr>
          <p:cNvPr id="298" name="Shape 298"/>
          <p:cNvSpPr/>
          <p:nvPr/>
        </p:nvSpPr>
        <p:spPr>
          <a:xfrm>
            <a:off x="5271673" y="3966066"/>
            <a:ext cx="1952462" cy="523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800">
                <a:latin typeface="+mn-lt"/>
                <a:ea typeface="+mn-ea"/>
                <a:cs typeface="+mn-cs"/>
                <a:sym typeface="Helvetica"/>
              </a:defRPr>
            </a:lvl1pPr>
          </a:lstStyle>
          <a:p>
            <a:pPr/>
            <a:r>
              <a:t>sample n+1</a:t>
            </a:r>
          </a:p>
        </p:txBody>
      </p:sp>
      <p:sp>
        <p:nvSpPr>
          <p:cNvPr id="299" name="Shape 299"/>
          <p:cNvSpPr/>
          <p:nvPr/>
        </p:nvSpPr>
        <p:spPr>
          <a:xfrm>
            <a:off x="6025530" y="3032254"/>
            <a:ext cx="1952462" cy="523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800">
                <a:latin typeface="+mn-lt"/>
                <a:ea typeface="+mn-ea"/>
                <a:cs typeface="+mn-cs"/>
                <a:sym typeface="Helvetica"/>
              </a:defRPr>
            </a:lvl1pPr>
          </a:lstStyle>
          <a:p>
            <a:pPr/>
            <a:r>
              <a:t>sample n+2</a:t>
            </a:r>
          </a:p>
        </p:txBody>
      </p:sp>
      <p:sp>
        <p:nvSpPr>
          <p:cNvPr id="300" name="Shape 300"/>
          <p:cNvSpPr/>
          <p:nvPr>
            <p:ph type="body" sz="half" idx="1"/>
          </p:nvPr>
        </p:nvSpPr>
        <p:spPr>
          <a:xfrm>
            <a:off x="122584" y="875352"/>
            <a:ext cx="9015464" cy="1407821"/>
          </a:xfrm>
          <a:prstGeom prst="rect">
            <a:avLst/>
          </a:prstGeom>
        </p:spPr>
        <p:txBody>
          <a:bodyPr/>
          <a:lstStyle>
            <a:lvl1pPr marL="0" indent="0" algn="ctr" defTabSz="429768">
              <a:buSzTx/>
              <a:buNone/>
              <a:defRPr sz="2820"/>
            </a:lvl1pPr>
          </a:lstStyle>
          <a:p>
            <a:pPr/>
            <a:r>
              <a:t>idea: stays in high contribution region with Markov chain</a:t>
            </a:r>
          </a:p>
        </p:txBody>
      </p:sp>
      <p:sp>
        <p:nvSpPr>
          <p:cNvPr id="301" name="Shape 301"/>
          <p:cNvSpPr/>
          <p:nvPr/>
        </p:nvSpPr>
        <p:spPr>
          <a:xfrm flipV="1">
            <a:off x="4155672" y="3967588"/>
            <a:ext cx="469486" cy="345711"/>
          </a:xfrm>
          <a:prstGeom prst="line">
            <a:avLst/>
          </a:prstGeom>
          <a:ln w="50800">
            <a:solidFill>
              <a:srgbClr val="FFFFFF"/>
            </a:solidFill>
            <a:bevel/>
            <a:tailEnd type="triangle"/>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302" name="Shape 302"/>
          <p:cNvSpPr/>
          <p:nvPr/>
        </p:nvSpPr>
        <p:spPr>
          <a:xfrm>
            <a:off x="4656580" y="3669793"/>
            <a:ext cx="395484" cy="395465"/>
          </a:xfrm>
          <a:prstGeom prst="ellipse">
            <a:avLst/>
          </a:prstGeom>
          <a:gradFill>
            <a:gsLst>
              <a:gs pos="0">
                <a:schemeClr val="accent3">
                  <a:satOff val="-6373"/>
                  <a:lumOff val="-10823"/>
                </a:schemeClr>
              </a:gs>
              <a:gs pos="100000">
                <a:schemeClr val="accent3">
                  <a:lumOff val="22941"/>
                </a:schemeClr>
              </a:gs>
            </a:gsLst>
            <a:lin ang="16200000"/>
          </a:gradFill>
          <a:ln>
            <a:solidFill>
              <a:schemeClr val="accent3">
                <a:satOff val="-6373"/>
                <a:lumOff val="-10823"/>
              </a:schemeClr>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303" name="Shape 303"/>
          <p:cNvSpPr/>
          <p:nvPr/>
        </p:nvSpPr>
        <p:spPr>
          <a:xfrm>
            <a:off x="3930588" y="4128865"/>
            <a:ext cx="395484" cy="395465"/>
          </a:xfrm>
          <a:prstGeom prst="ellipse">
            <a:avLst/>
          </a:prstGeom>
          <a:gradFill>
            <a:gsLst>
              <a:gs pos="0">
                <a:srgbClr val="FFFB00"/>
              </a:gs>
              <a:gs pos="100000">
                <a:srgbClr val="FFFDC5"/>
              </a:gs>
            </a:gsLst>
            <a:lin ang="16200000"/>
          </a:gradFill>
          <a:ln>
            <a:solidFill>
              <a:schemeClr val="accent3">
                <a:satOff val="-6373"/>
                <a:lumOff val="-10823"/>
              </a:schemeClr>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304" name="Shape 304"/>
          <p:cNvSpPr/>
          <p:nvPr/>
        </p:nvSpPr>
        <p:spPr>
          <a:xfrm flipV="1">
            <a:off x="5040662" y="3502072"/>
            <a:ext cx="369876" cy="225022"/>
          </a:xfrm>
          <a:prstGeom prst="line">
            <a:avLst/>
          </a:prstGeom>
          <a:ln w="50800">
            <a:solidFill>
              <a:srgbClr val="FFFFFF"/>
            </a:solidFill>
            <a:bevel/>
            <a:tailEnd type="triangle"/>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305" name="Shape 305"/>
          <p:cNvSpPr/>
          <p:nvPr/>
        </p:nvSpPr>
        <p:spPr>
          <a:xfrm>
            <a:off x="5348835" y="3142368"/>
            <a:ext cx="395484" cy="395464"/>
          </a:xfrm>
          <a:prstGeom prst="ellipse">
            <a:avLst/>
          </a:prstGeom>
          <a:gradFill>
            <a:gsLst>
              <a:gs pos="0">
                <a:schemeClr val="accent3">
                  <a:satOff val="-6373"/>
                  <a:lumOff val="-10823"/>
                </a:schemeClr>
              </a:gs>
              <a:gs pos="100000">
                <a:schemeClr val="accent3">
                  <a:lumOff val="22941"/>
                </a:schemeClr>
              </a:gs>
            </a:gsLst>
            <a:lin ang="16200000"/>
          </a:gradFill>
          <a:ln>
            <a:solidFill>
              <a:schemeClr val="accent3">
                <a:satOff val="-6373"/>
                <a:lumOff val="-10823"/>
              </a:schemeClr>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09" name="log_func.png"/>
          <p:cNvPicPr>
            <a:picLocks noChangeAspect="1"/>
          </p:cNvPicPr>
          <p:nvPr/>
        </p:nvPicPr>
        <p:blipFill>
          <a:blip r:embed="rId3">
            <a:extLst/>
          </a:blip>
          <a:srcRect l="0" t="0" r="0" b="0"/>
          <a:stretch>
            <a:fillRect/>
          </a:stretch>
        </p:blipFill>
        <p:spPr>
          <a:xfrm>
            <a:off x="64605" y="1893952"/>
            <a:ext cx="6487040" cy="4865281"/>
          </a:xfrm>
          <a:prstGeom prst="rect">
            <a:avLst/>
          </a:prstGeom>
          <a:ln w="12700">
            <a:miter lim="400000"/>
          </a:ln>
        </p:spPr>
      </p:pic>
      <p:sp>
        <p:nvSpPr>
          <p:cNvPr id="310" name="Shape 310"/>
          <p:cNvSpPr/>
          <p:nvPr>
            <p:ph type="title"/>
          </p:nvPr>
        </p:nvSpPr>
        <p:spPr>
          <a:prstGeom prst="rect">
            <a:avLst/>
          </a:prstGeom>
        </p:spPr>
        <p:txBody>
          <a:bodyPr/>
          <a:lstStyle/>
          <a:p>
            <a:pPr/>
            <a:r>
              <a:t>Metropolis Light Transport [Veach 1997]</a:t>
            </a:r>
          </a:p>
        </p:txBody>
      </p:sp>
      <p:sp>
        <p:nvSpPr>
          <p:cNvPr id="311" name="Shape 311"/>
          <p:cNvSpPr/>
          <p:nvPr>
            <p:ph type="body" sz="quarter" idx="1"/>
          </p:nvPr>
        </p:nvSpPr>
        <p:spPr>
          <a:xfrm>
            <a:off x="122584" y="875352"/>
            <a:ext cx="9015464" cy="1349825"/>
          </a:xfrm>
          <a:prstGeom prst="rect">
            <a:avLst/>
          </a:prstGeom>
        </p:spPr>
        <p:txBody>
          <a:bodyPr/>
          <a:lstStyle/>
          <a:p>
            <a:pPr marL="0" indent="0" algn="ctr" defTabSz="429768">
              <a:buSzTx/>
              <a:buNone/>
              <a:defRPr sz="2820"/>
            </a:pPr>
            <a:r>
              <a:t>idea: stays in high contribution region with Markov chain</a:t>
            </a:r>
          </a:p>
          <a:p>
            <a:pPr marL="0" indent="0" algn="ctr" defTabSz="429768">
              <a:buSzTx/>
              <a:buNone/>
              <a:defRPr sz="2820"/>
            </a:pPr>
            <a:r>
              <a:t>sample n+1 drawn from proposal distribution</a:t>
            </a:r>
          </a:p>
        </p:txBody>
      </p:sp>
      <p:sp>
        <p:nvSpPr>
          <p:cNvPr id="312" name="Shape 312"/>
          <p:cNvSpPr/>
          <p:nvPr/>
        </p:nvSpPr>
        <p:spPr>
          <a:xfrm>
            <a:off x="2950766" y="3149033"/>
            <a:ext cx="2355128" cy="2355129"/>
          </a:xfrm>
          <a:prstGeom prst="ellipse">
            <a:avLst/>
          </a:prstGeom>
          <a:ln w="127000">
            <a:solidFill>
              <a:schemeClr val="accent3"/>
            </a:solidFill>
            <a:prstDash val="sysDot"/>
            <a:miter lim="400000"/>
          </a:ln>
          <a:effectLst>
            <a:outerShdw sx="100000" sy="100000" kx="0" ky="0" algn="b" rotWithShape="0" blurRad="38100" dist="23000" dir="5400000">
              <a:srgbClr val="000000">
                <a:alpha val="35000"/>
              </a:srgbClr>
            </a:outerShdw>
          </a:effectLst>
        </p:spPr>
        <p:txBody>
          <a:bodyPr lIns="45719" rIns="45719" anchor="ctr"/>
          <a:lstStyle/>
          <a:p>
            <a:pPr/>
          </a:p>
        </p:txBody>
      </p:sp>
      <p:sp>
        <p:nvSpPr>
          <p:cNvPr id="313" name="Shape 313"/>
          <p:cNvSpPr/>
          <p:nvPr/>
        </p:nvSpPr>
        <p:spPr>
          <a:xfrm>
            <a:off x="5534294" y="4677536"/>
            <a:ext cx="1946633" cy="1005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3000">
                <a:solidFill>
                  <a:srgbClr val="6B872F"/>
                </a:solidFill>
                <a:latin typeface="+mn-lt"/>
                <a:ea typeface="+mn-ea"/>
                <a:cs typeface="+mn-cs"/>
                <a:sym typeface="Helvetica"/>
              </a:defRPr>
            </a:pPr>
            <a:r>
              <a:t>proposal </a:t>
            </a:r>
            <a:br/>
            <a:r>
              <a:t>distribution</a:t>
            </a:r>
          </a:p>
        </p:txBody>
      </p:sp>
      <p:sp>
        <p:nvSpPr>
          <p:cNvPr id="314" name="Shape 314"/>
          <p:cNvSpPr/>
          <p:nvPr/>
        </p:nvSpPr>
        <p:spPr>
          <a:xfrm>
            <a:off x="5544080" y="3619568"/>
            <a:ext cx="1952462" cy="523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800">
                <a:latin typeface="+mn-lt"/>
                <a:ea typeface="+mn-ea"/>
                <a:cs typeface="+mn-cs"/>
                <a:sym typeface="Helvetica"/>
              </a:defRPr>
            </a:lvl1pPr>
          </a:lstStyle>
          <a:p>
            <a:pPr/>
            <a:r>
              <a:t>sample n+1</a:t>
            </a:r>
          </a:p>
        </p:txBody>
      </p:sp>
      <p:sp>
        <p:nvSpPr>
          <p:cNvPr id="315" name="Shape 315"/>
          <p:cNvSpPr/>
          <p:nvPr/>
        </p:nvSpPr>
        <p:spPr>
          <a:xfrm flipV="1">
            <a:off x="4155672" y="3967588"/>
            <a:ext cx="469486" cy="345711"/>
          </a:xfrm>
          <a:prstGeom prst="line">
            <a:avLst/>
          </a:prstGeom>
          <a:ln w="50800">
            <a:solidFill>
              <a:srgbClr val="FFFFFF"/>
            </a:solidFill>
            <a:bevel/>
            <a:tailEnd type="triangle"/>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316" name="Shape 316"/>
          <p:cNvSpPr/>
          <p:nvPr/>
        </p:nvSpPr>
        <p:spPr>
          <a:xfrm>
            <a:off x="4656580" y="3669793"/>
            <a:ext cx="395484" cy="395465"/>
          </a:xfrm>
          <a:prstGeom prst="ellipse">
            <a:avLst/>
          </a:prstGeom>
          <a:gradFill>
            <a:gsLst>
              <a:gs pos="0">
                <a:schemeClr val="accent3">
                  <a:satOff val="-6373"/>
                  <a:lumOff val="-10823"/>
                </a:schemeClr>
              </a:gs>
              <a:gs pos="100000">
                <a:schemeClr val="accent3">
                  <a:lumOff val="22941"/>
                </a:schemeClr>
              </a:gs>
            </a:gsLst>
            <a:lin ang="16200000"/>
          </a:gradFill>
          <a:ln>
            <a:solidFill>
              <a:schemeClr val="accent3">
                <a:satOff val="-6373"/>
                <a:lumOff val="-10823"/>
              </a:schemeClr>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317" name="Shape 317"/>
          <p:cNvSpPr/>
          <p:nvPr/>
        </p:nvSpPr>
        <p:spPr>
          <a:xfrm>
            <a:off x="3930588" y="4128865"/>
            <a:ext cx="395484" cy="395465"/>
          </a:xfrm>
          <a:prstGeom prst="ellipse">
            <a:avLst/>
          </a:prstGeom>
          <a:gradFill>
            <a:gsLst>
              <a:gs pos="0">
                <a:srgbClr val="FFFB00"/>
              </a:gs>
              <a:gs pos="100000">
                <a:srgbClr val="FFFDC5"/>
              </a:gs>
            </a:gsLst>
            <a:lin ang="16200000"/>
          </a:gradFill>
          <a:ln>
            <a:solidFill>
              <a:schemeClr val="accent3">
                <a:satOff val="-6373"/>
                <a:lumOff val="-10823"/>
              </a:schemeClr>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21" name="log_func.png"/>
          <p:cNvPicPr>
            <a:picLocks noChangeAspect="1"/>
          </p:cNvPicPr>
          <p:nvPr/>
        </p:nvPicPr>
        <p:blipFill>
          <a:blip r:embed="rId3">
            <a:extLst/>
          </a:blip>
          <a:srcRect l="0" t="0" r="0" b="0"/>
          <a:stretch>
            <a:fillRect/>
          </a:stretch>
        </p:blipFill>
        <p:spPr>
          <a:xfrm>
            <a:off x="64605" y="1893952"/>
            <a:ext cx="6487040" cy="4865281"/>
          </a:xfrm>
          <a:prstGeom prst="rect">
            <a:avLst/>
          </a:prstGeom>
          <a:ln w="12700">
            <a:miter lim="400000"/>
          </a:ln>
        </p:spPr>
      </p:pic>
      <p:sp>
        <p:nvSpPr>
          <p:cNvPr id="322" name="Shape 322"/>
          <p:cNvSpPr/>
          <p:nvPr>
            <p:ph type="title"/>
          </p:nvPr>
        </p:nvSpPr>
        <p:spPr>
          <a:prstGeom prst="rect">
            <a:avLst/>
          </a:prstGeom>
        </p:spPr>
        <p:txBody>
          <a:bodyPr/>
          <a:lstStyle/>
          <a:p>
            <a:pPr/>
            <a:r>
              <a:t>Metropolis Light Transport [Veach 1997]</a:t>
            </a:r>
          </a:p>
        </p:txBody>
      </p:sp>
      <p:sp>
        <p:nvSpPr>
          <p:cNvPr id="323" name="Shape 323"/>
          <p:cNvSpPr/>
          <p:nvPr>
            <p:ph type="body" sz="half" idx="1"/>
          </p:nvPr>
        </p:nvSpPr>
        <p:spPr>
          <a:xfrm>
            <a:off x="377399" y="837252"/>
            <a:ext cx="7501862" cy="1831415"/>
          </a:xfrm>
          <a:prstGeom prst="rect">
            <a:avLst/>
          </a:prstGeom>
        </p:spPr>
        <p:txBody>
          <a:bodyPr/>
          <a:lstStyle/>
          <a:p>
            <a:pPr marL="0" indent="0">
              <a:buSzTx/>
              <a:buNone/>
            </a:pPr>
            <a:r>
              <a:t>problem: </a:t>
            </a:r>
            <a:br/>
            <a:r>
              <a:t>proposals with low contribution are probabilistically </a:t>
            </a:r>
            <a:r>
              <a:rPr>
                <a:solidFill>
                  <a:srgbClr val="C55166"/>
                </a:solidFill>
              </a:rPr>
              <a:t>rejected</a:t>
            </a:r>
          </a:p>
        </p:txBody>
      </p:sp>
      <p:sp>
        <p:nvSpPr>
          <p:cNvPr id="324" name="Shape 324"/>
          <p:cNvSpPr/>
          <p:nvPr/>
        </p:nvSpPr>
        <p:spPr>
          <a:xfrm>
            <a:off x="3660464" y="3412328"/>
            <a:ext cx="395484" cy="395465"/>
          </a:xfrm>
          <a:prstGeom prst="ellipse">
            <a:avLst/>
          </a:prstGeom>
          <a:gradFill>
            <a:gsLst>
              <a:gs pos="0">
                <a:srgbClr val="950026"/>
              </a:gs>
              <a:gs pos="100000">
                <a:srgbClr val="F09CA0"/>
              </a:gs>
            </a:gsLst>
            <a:lin ang="16200000"/>
          </a:gradFill>
          <a:ln>
            <a:solidFill>
              <a:srgbClr val="920025"/>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325" name="Shape 325"/>
          <p:cNvSpPr/>
          <p:nvPr/>
        </p:nvSpPr>
        <p:spPr>
          <a:xfrm>
            <a:off x="3110324" y="4322143"/>
            <a:ext cx="395484" cy="395465"/>
          </a:xfrm>
          <a:prstGeom prst="ellipse">
            <a:avLst/>
          </a:prstGeom>
          <a:gradFill>
            <a:gsLst>
              <a:gs pos="0">
                <a:srgbClr val="950026"/>
              </a:gs>
              <a:gs pos="100000">
                <a:srgbClr val="F09CA0"/>
              </a:gs>
            </a:gsLst>
            <a:lin ang="16200000"/>
          </a:gradFill>
          <a:ln>
            <a:solidFill>
              <a:srgbClr val="920025"/>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326" name="Shape 326"/>
          <p:cNvSpPr/>
          <p:nvPr/>
        </p:nvSpPr>
        <p:spPr>
          <a:xfrm>
            <a:off x="2215629" y="2725696"/>
            <a:ext cx="1662868" cy="574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3200">
                <a:solidFill>
                  <a:srgbClr val="C55166"/>
                </a:solidFill>
                <a:latin typeface="+mn-lt"/>
                <a:ea typeface="+mn-ea"/>
                <a:cs typeface="+mn-cs"/>
                <a:sym typeface="Helvetica"/>
              </a:defRPr>
            </a:lvl1pPr>
          </a:lstStyle>
          <a:p>
            <a:pPr/>
            <a:r>
              <a:t>rejected </a:t>
            </a:r>
          </a:p>
        </p:txBody>
      </p:sp>
      <p:sp>
        <p:nvSpPr>
          <p:cNvPr id="327" name="Shape 327"/>
          <p:cNvSpPr/>
          <p:nvPr/>
        </p:nvSpPr>
        <p:spPr>
          <a:xfrm flipH="1" flipV="1">
            <a:off x="3910760" y="3807239"/>
            <a:ext cx="149062" cy="396312"/>
          </a:xfrm>
          <a:prstGeom prst="line">
            <a:avLst/>
          </a:prstGeom>
          <a:ln w="50800">
            <a:solidFill>
              <a:srgbClr val="FFFFFF"/>
            </a:solidFill>
            <a:bevel/>
            <a:tailEnd type="triangle"/>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328" name="Shape 328"/>
          <p:cNvSpPr/>
          <p:nvPr/>
        </p:nvSpPr>
        <p:spPr>
          <a:xfrm flipH="1">
            <a:off x="3556679" y="4341151"/>
            <a:ext cx="575449" cy="166246"/>
          </a:xfrm>
          <a:prstGeom prst="line">
            <a:avLst/>
          </a:prstGeom>
          <a:ln w="50800">
            <a:solidFill>
              <a:srgbClr val="FFFFFF"/>
            </a:solidFill>
            <a:bevel/>
            <a:tailEnd type="triangle"/>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329" name="Shape 329"/>
          <p:cNvSpPr/>
          <p:nvPr/>
        </p:nvSpPr>
        <p:spPr>
          <a:xfrm>
            <a:off x="4209098" y="4537904"/>
            <a:ext cx="162970" cy="492855"/>
          </a:xfrm>
          <a:prstGeom prst="line">
            <a:avLst/>
          </a:prstGeom>
          <a:ln w="50800">
            <a:solidFill>
              <a:srgbClr val="FFFFFF"/>
            </a:solidFill>
            <a:bevel/>
            <a:tailEnd type="triangle"/>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330" name="Shape 330"/>
          <p:cNvSpPr/>
          <p:nvPr/>
        </p:nvSpPr>
        <p:spPr>
          <a:xfrm>
            <a:off x="4216396" y="4339535"/>
            <a:ext cx="738722" cy="1"/>
          </a:xfrm>
          <a:prstGeom prst="line">
            <a:avLst/>
          </a:prstGeom>
          <a:ln w="50800">
            <a:solidFill>
              <a:srgbClr val="FFFFFF"/>
            </a:solidFill>
            <a:bevel/>
            <a:tailEnd type="triangle"/>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331" name="Shape 331"/>
          <p:cNvSpPr/>
          <p:nvPr/>
        </p:nvSpPr>
        <p:spPr>
          <a:xfrm>
            <a:off x="1229372" y="4339535"/>
            <a:ext cx="1662867" cy="574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3200">
                <a:solidFill>
                  <a:srgbClr val="C55166"/>
                </a:solidFill>
                <a:latin typeface="+mn-lt"/>
                <a:ea typeface="+mn-ea"/>
                <a:cs typeface="+mn-cs"/>
                <a:sym typeface="Helvetica"/>
              </a:defRPr>
            </a:lvl1pPr>
          </a:lstStyle>
          <a:p>
            <a:pPr/>
            <a:r>
              <a:t>rejected </a:t>
            </a:r>
          </a:p>
        </p:txBody>
      </p:sp>
      <p:sp>
        <p:nvSpPr>
          <p:cNvPr id="332" name="Shape 332"/>
          <p:cNvSpPr/>
          <p:nvPr/>
        </p:nvSpPr>
        <p:spPr>
          <a:xfrm>
            <a:off x="5472023" y="4232855"/>
            <a:ext cx="1662868" cy="574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3200">
                <a:solidFill>
                  <a:srgbClr val="C55166"/>
                </a:solidFill>
                <a:latin typeface="+mn-lt"/>
                <a:ea typeface="+mn-ea"/>
                <a:cs typeface="+mn-cs"/>
                <a:sym typeface="Helvetica"/>
              </a:defRPr>
            </a:lvl1pPr>
          </a:lstStyle>
          <a:p>
            <a:pPr/>
            <a:r>
              <a:t>rejected </a:t>
            </a:r>
          </a:p>
        </p:txBody>
      </p:sp>
      <p:sp>
        <p:nvSpPr>
          <p:cNvPr id="333" name="Shape 333"/>
          <p:cNvSpPr/>
          <p:nvPr/>
        </p:nvSpPr>
        <p:spPr>
          <a:xfrm>
            <a:off x="4467647" y="5449131"/>
            <a:ext cx="1662868" cy="574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3200">
                <a:solidFill>
                  <a:srgbClr val="C55166"/>
                </a:solidFill>
                <a:latin typeface="+mn-lt"/>
                <a:ea typeface="+mn-ea"/>
                <a:cs typeface="+mn-cs"/>
                <a:sym typeface="Helvetica"/>
              </a:defRPr>
            </a:lvl1pPr>
          </a:lstStyle>
          <a:p>
            <a:pPr/>
            <a:r>
              <a:t>rejected </a:t>
            </a:r>
          </a:p>
        </p:txBody>
      </p:sp>
      <p:sp>
        <p:nvSpPr>
          <p:cNvPr id="334" name="Shape 334"/>
          <p:cNvSpPr/>
          <p:nvPr/>
        </p:nvSpPr>
        <p:spPr>
          <a:xfrm>
            <a:off x="2950766" y="3149033"/>
            <a:ext cx="2355128" cy="2355129"/>
          </a:xfrm>
          <a:prstGeom prst="ellipse">
            <a:avLst/>
          </a:prstGeom>
          <a:ln w="127000">
            <a:solidFill>
              <a:schemeClr val="accent3"/>
            </a:solidFill>
            <a:prstDash val="sysDot"/>
            <a:miter lim="400000"/>
          </a:ln>
          <a:effectLst>
            <a:outerShdw sx="100000" sy="100000" kx="0" ky="0" algn="b" rotWithShape="0" blurRad="38100" dist="23000" dir="5400000">
              <a:srgbClr val="000000">
                <a:alpha val="35000"/>
              </a:srgbClr>
            </a:outerShdw>
          </a:effectLst>
        </p:spPr>
        <p:txBody>
          <a:bodyPr lIns="45719" rIns="45719" anchor="ctr"/>
          <a:lstStyle/>
          <a:p>
            <a:pPr/>
          </a:p>
        </p:txBody>
      </p:sp>
      <p:sp>
        <p:nvSpPr>
          <p:cNvPr id="335" name="Shape 335"/>
          <p:cNvSpPr/>
          <p:nvPr/>
        </p:nvSpPr>
        <p:spPr>
          <a:xfrm>
            <a:off x="4916819" y="4237391"/>
            <a:ext cx="395484" cy="395465"/>
          </a:xfrm>
          <a:prstGeom prst="ellipse">
            <a:avLst/>
          </a:prstGeom>
          <a:gradFill>
            <a:gsLst>
              <a:gs pos="0">
                <a:srgbClr val="950026"/>
              </a:gs>
              <a:gs pos="100000">
                <a:srgbClr val="F09CA0"/>
              </a:gs>
            </a:gsLst>
            <a:lin ang="16200000"/>
          </a:gradFill>
          <a:ln>
            <a:solidFill>
              <a:srgbClr val="920025"/>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336" name="Shape 336"/>
          <p:cNvSpPr/>
          <p:nvPr/>
        </p:nvSpPr>
        <p:spPr>
          <a:xfrm>
            <a:off x="4186547" y="5027686"/>
            <a:ext cx="395484" cy="395465"/>
          </a:xfrm>
          <a:prstGeom prst="ellipse">
            <a:avLst/>
          </a:prstGeom>
          <a:gradFill>
            <a:gsLst>
              <a:gs pos="0">
                <a:srgbClr val="950026"/>
              </a:gs>
              <a:gs pos="100000">
                <a:srgbClr val="F09CA0"/>
              </a:gs>
            </a:gsLst>
            <a:lin ang="16200000"/>
          </a:gradFill>
          <a:ln>
            <a:solidFill>
              <a:srgbClr val="920025"/>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337" name="Shape 337"/>
          <p:cNvSpPr/>
          <p:nvPr/>
        </p:nvSpPr>
        <p:spPr>
          <a:xfrm flipV="1">
            <a:off x="4155672" y="3967588"/>
            <a:ext cx="469486" cy="345711"/>
          </a:xfrm>
          <a:prstGeom prst="line">
            <a:avLst/>
          </a:prstGeom>
          <a:ln w="50800">
            <a:solidFill>
              <a:srgbClr val="FFFFFF"/>
            </a:solidFill>
            <a:bevel/>
            <a:tailEnd type="triangle"/>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338" name="Shape 338"/>
          <p:cNvSpPr/>
          <p:nvPr/>
        </p:nvSpPr>
        <p:spPr>
          <a:xfrm>
            <a:off x="4656580" y="3669793"/>
            <a:ext cx="395484" cy="395465"/>
          </a:xfrm>
          <a:prstGeom prst="ellipse">
            <a:avLst/>
          </a:prstGeom>
          <a:gradFill>
            <a:gsLst>
              <a:gs pos="0">
                <a:schemeClr val="accent3">
                  <a:satOff val="-6373"/>
                  <a:lumOff val="-10823"/>
                </a:schemeClr>
              </a:gs>
              <a:gs pos="100000">
                <a:schemeClr val="accent3">
                  <a:lumOff val="22941"/>
                </a:schemeClr>
              </a:gs>
            </a:gsLst>
            <a:lin ang="16200000"/>
          </a:gradFill>
          <a:ln>
            <a:solidFill>
              <a:schemeClr val="accent3">
                <a:satOff val="-6373"/>
                <a:lumOff val="-10823"/>
              </a:schemeClr>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339" name="Shape 339"/>
          <p:cNvSpPr/>
          <p:nvPr/>
        </p:nvSpPr>
        <p:spPr>
          <a:xfrm>
            <a:off x="3940839" y="4126127"/>
            <a:ext cx="395484" cy="395465"/>
          </a:xfrm>
          <a:prstGeom prst="ellipse">
            <a:avLst/>
          </a:prstGeom>
          <a:gradFill>
            <a:gsLst>
              <a:gs pos="0">
                <a:srgbClr val="FFFB00"/>
              </a:gs>
              <a:gs pos="100000">
                <a:srgbClr val="FFFDC5"/>
              </a:gs>
            </a:gsLst>
            <a:lin ang="16200000"/>
          </a:gradFill>
          <a:ln>
            <a:solidFill>
              <a:schemeClr val="accent3">
                <a:satOff val="-6373"/>
                <a:lumOff val="-10823"/>
              </a:schemeClr>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3" name="Shape 343"/>
          <p:cNvSpPr/>
          <p:nvPr>
            <p:ph type="title"/>
          </p:nvPr>
        </p:nvSpPr>
        <p:spPr>
          <a:prstGeom prst="rect">
            <a:avLst/>
          </a:prstGeom>
        </p:spPr>
        <p:txBody>
          <a:bodyPr/>
          <a:lstStyle/>
          <a:p>
            <a:pPr/>
            <a:r>
              <a:t>Our goal: anisotropic proposal</a:t>
            </a:r>
          </a:p>
        </p:txBody>
      </p:sp>
      <p:pic>
        <p:nvPicPr>
          <p:cNvPr id="344" name="log_func.png"/>
          <p:cNvPicPr>
            <a:picLocks noChangeAspect="1"/>
          </p:cNvPicPr>
          <p:nvPr/>
        </p:nvPicPr>
        <p:blipFill>
          <a:blip r:embed="rId3">
            <a:extLst/>
          </a:blip>
          <a:srcRect l="0" t="0" r="0" b="0"/>
          <a:stretch>
            <a:fillRect/>
          </a:stretch>
        </p:blipFill>
        <p:spPr>
          <a:xfrm>
            <a:off x="64605" y="1893952"/>
            <a:ext cx="6487040" cy="4865281"/>
          </a:xfrm>
          <a:prstGeom prst="rect">
            <a:avLst/>
          </a:prstGeom>
          <a:ln w="12700">
            <a:miter lim="400000"/>
          </a:ln>
        </p:spPr>
      </p:pic>
      <p:sp>
        <p:nvSpPr>
          <p:cNvPr id="345" name="Shape 345"/>
          <p:cNvSpPr/>
          <p:nvPr/>
        </p:nvSpPr>
        <p:spPr>
          <a:xfrm rot="2298142">
            <a:off x="3673352" y="2691059"/>
            <a:ext cx="909956" cy="3271077"/>
          </a:xfrm>
          <a:prstGeom prst="ellipse">
            <a:avLst/>
          </a:prstGeom>
          <a:ln w="127000">
            <a:solidFill>
              <a:srgbClr val="9CBB59"/>
            </a:solidFill>
            <a:prstDash val="sysDot"/>
            <a:miter lim="400000"/>
          </a:ln>
          <a:effectLst>
            <a:outerShdw sx="100000" sy="100000" kx="0" ky="0" algn="b" rotWithShape="0" blurRad="38100" dist="23000" dir="5400000">
              <a:srgbClr val="000000">
                <a:alpha val="35000"/>
              </a:srgbClr>
            </a:outerShdw>
          </a:effectLst>
        </p:spPr>
        <p:txBody>
          <a:bodyPr lIns="45719" rIns="45719" anchor="ctr"/>
          <a:lstStyle/>
          <a:p>
            <a:pPr/>
          </a:p>
        </p:txBody>
      </p:sp>
      <p:sp>
        <p:nvSpPr>
          <p:cNvPr id="346" name="Shape 346"/>
          <p:cNvSpPr/>
          <p:nvPr/>
        </p:nvSpPr>
        <p:spPr>
          <a:xfrm>
            <a:off x="4549438" y="3415788"/>
            <a:ext cx="395485" cy="395465"/>
          </a:xfrm>
          <a:prstGeom prst="ellipse">
            <a:avLst/>
          </a:prstGeom>
          <a:gradFill>
            <a:gsLst>
              <a:gs pos="0">
                <a:schemeClr val="accent3">
                  <a:satOff val="-6373"/>
                  <a:lumOff val="-10823"/>
                </a:schemeClr>
              </a:gs>
              <a:gs pos="100000">
                <a:schemeClr val="accent3">
                  <a:lumOff val="22941"/>
                </a:schemeClr>
              </a:gs>
            </a:gsLst>
            <a:lin ang="16200000"/>
          </a:gradFill>
          <a:ln>
            <a:solidFill>
              <a:schemeClr val="accent3">
                <a:satOff val="-6373"/>
                <a:lumOff val="-10823"/>
              </a:schemeClr>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347" name="Shape 347"/>
          <p:cNvSpPr/>
          <p:nvPr/>
        </p:nvSpPr>
        <p:spPr>
          <a:xfrm flipV="1">
            <a:off x="4166242" y="3756096"/>
            <a:ext cx="454692" cy="556292"/>
          </a:xfrm>
          <a:prstGeom prst="line">
            <a:avLst/>
          </a:prstGeom>
          <a:ln w="50800">
            <a:solidFill>
              <a:srgbClr val="FFFFFF"/>
            </a:solidFill>
            <a:bevel/>
            <a:tailEnd type="triangle"/>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348" name="Shape 348"/>
          <p:cNvSpPr/>
          <p:nvPr/>
        </p:nvSpPr>
        <p:spPr>
          <a:xfrm>
            <a:off x="3930588" y="4128865"/>
            <a:ext cx="395484" cy="395465"/>
          </a:xfrm>
          <a:prstGeom prst="ellipse">
            <a:avLst/>
          </a:prstGeom>
          <a:gradFill>
            <a:gsLst>
              <a:gs pos="0">
                <a:srgbClr val="FFFB00"/>
              </a:gs>
              <a:gs pos="100000">
                <a:srgbClr val="FFFDC5"/>
              </a:gs>
            </a:gsLst>
            <a:lin ang="16200000"/>
          </a:gradFill>
          <a:ln>
            <a:solidFill>
              <a:schemeClr val="accent3">
                <a:satOff val="-6373"/>
                <a:lumOff val="-10823"/>
              </a:schemeClr>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349" name="Shape 349"/>
          <p:cNvSpPr/>
          <p:nvPr/>
        </p:nvSpPr>
        <p:spPr>
          <a:xfrm>
            <a:off x="5165254" y="4544271"/>
            <a:ext cx="1946633" cy="1005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3000">
                <a:solidFill>
                  <a:srgbClr val="6B872F"/>
                </a:solidFill>
                <a:latin typeface="+mn-lt"/>
                <a:ea typeface="+mn-ea"/>
                <a:cs typeface="+mn-cs"/>
                <a:sym typeface="Helvetica"/>
              </a:defRPr>
            </a:pPr>
            <a:r>
              <a:t>proposal </a:t>
            </a:r>
            <a:br/>
            <a:r>
              <a:t>distribution</a:t>
            </a:r>
          </a:p>
        </p:txBody>
      </p:sp>
      <p:sp>
        <p:nvSpPr>
          <p:cNvPr id="350" name="Shape 350"/>
          <p:cNvSpPr/>
          <p:nvPr>
            <p:ph type="body" sz="quarter" idx="1"/>
          </p:nvPr>
        </p:nvSpPr>
        <p:spPr>
          <a:xfrm>
            <a:off x="623222" y="891956"/>
            <a:ext cx="7899153" cy="1383505"/>
          </a:xfrm>
          <a:prstGeom prst="rect">
            <a:avLst/>
          </a:prstGeom>
        </p:spPr>
        <p:txBody>
          <a:bodyPr/>
          <a:lstStyle/>
          <a:p>
            <a:pPr lvl="1" marL="681789" indent="-300789">
              <a:defRPr sz="3000"/>
            </a:pPr>
            <a:r>
              <a:t>proposal stays in high contribution region</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54" name="log_func.png"/>
          <p:cNvPicPr>
            <a:picLocks noChangeAspect="1"/>
          </p:cNvPicPr>
          <p:nvPr/>
        </p:nvPicPr>
        <p:blipFill>
          <a:blip r:embed="rId3">
            <a:extLst/>
          </a:blip>
          <a:srcRect l="0" t="0" r="0" b="0"/>
          <a:stretch>
            <a:fillRect/>
          </a:stretch>
        </p:blipFill>
        <p:spPr>
          <a:xfrm>
            <a:off x="64605" y="1893952"/>
            <a:ext cx="6487040" cy="4865281"/>
          </a:xfrm>
          <a:prstGeom prst="rect">
            <a:avLst/>
          </a:prstGeom>
          <a:ln w="12700">
            <a:miter lim="400000"/>
          </a:ln>
        </p:spPr>
      </p:pic>
      <p:sp>
        <p:nvSpPr>
          <p:cNvPr id="355" name="Shape 355"/>
          <p:cNvSpPr/>
          <p:nvPr>
            <p:ph type="title"/>
          </p:nvPr>
        </p:nvSpPr>
        <p:spPr>
          <a:prstGeom prst="rect">
            <a:avLst/>
          </a:prstGeom>
        </p:spPr>
        <p:txBody>
          <a:bodyPr/>
          <a:lstStyle/>
          <a:p>
            <a:pPr/>
            <a:r>
              <a:t>Previous work [Jakob 2012, Kaplanyan 2014]</a:t>
            </a:r>
          </a:p>
        </p:txBody>
      </p:sp>
      <p:sp>
        <p:nvSpPr>
          <p:cNvPr id="356" name="Shape 356"/>
          <p:cNvSpPr/>
          <p:nvPr>
            <p:ph type="body" sz="quarter" idx="1"/>
          </p:nvPr>
        </p:nvSpPr>
        <p:spPr>
          <a:xfrm>
            <a:off x="-29852" y="872716"/>
            <a:ext cx="9144001" cy="1297360"/>
          </a:xfrm>
          <a:prstGeom prst="rect">
            <a:avLst/>
          </a:prstGeom>
        </p:spPr>
        <p:txBody>
          <a:bodyPr/>
          <a:lstStyle/>
          <a:p>
            <a:pPr lvl="1" marL="673768" indent="-308008" defTabSz="438911">
              <a:defRPr sz="2880"/>
            </a:pPr>
            <a:r>
              <a:t>specialized for microfacet BRDF &amp; mirror directions</a:t>
            </a:r>
          </a:p>
          <a:p>
            <a:pPr lvl="1" marL="673768" indent="-308008" defTabSz="438911">
              <a:defRPr sz="2880"/>
            </a:pPr>
            <a:r>
              <a:t>proposal in special directions</a:t>
            </a:r>
          </a:p>
        </p:txBody>
      </p:sp>
      <p:sp>
        <p:nvSpPr>
          <p:cNvPr id="359" name="Shape 359"/>
          <p:cNvSpPr/>
          <p:nvPr/>
        </p:nvSpPr>
        <p:spPr>
          <a:xfrm>
            <a:off x="3239591" y="3222374"/>
            <a:ext cx="1761530" cy="20272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6685" y="17412"/>
                  <a:pt x="13885" y="10212"/>
                  <a:pt x="21600" y="0"/>
                </a:cubicBezTo>
              </a:path>
            </a:pathLst>
          </a:custGeom>
          <a:ln w="127000">
            <a:solidFill>
              <a:srgbClr val="FFFFFF"/>
            </a:solidFill>
            <a:prstDash val="sysDot"/>
            <a:miter lim="400000"/>
          </a:ln>
          <a:effectLst>
            <a:outerShdw sx="100000" sy="100000" kx="0" ky="0" algn="b" rotWithShape="0" blurRad="38100" dist="20000" dir="5400000">
              <a:srgbClr val="000000">
                <a:alpha val="38000"/>
              </a:srgbClr>
            </a:outerShdw>
          </a:effectLst>
        </p:spPr>
        <p:txBody>
          <a:bodyPr/>
          <a:lstStyle/>
          <a:p>
            <a:pPr/>
          </a:p>
        </p:txBody>
      </p:sp>
      <p:sp>
        <p:nvSpPr>
          <p:cNvPr id="358" name="Shape 358"/>
          <p:cNvSpPr/>
          <p:nvPr/>
        </p:nvSpPr>
        <p:spPr>
          <a:xfrm>
            <a:off x="3930588" y="4128865"/>
            <a:ext cx="395484" cy="395465"/>
          </a:xfrm>
          <a:prstGeom prst="ellipse">
            <a:avLst/>
          </a:prstGeom>
          <a:gradFill>
            <a:gsLst>
              <a:gs pos="0">
                <a:srgbClr val="FFFB00"/>
              </a:gs>
              <a:gs pos="100000">
                <a:srgbClr val="FFFDC5"/>
              </a:gs>
            </a:gsLst>
            <a:lin ang="16200000"/>
          </a:gradFill>
          <a:ln>
            <a:solidFill>
              <a:schemeClr val="accent3">
                <a:satOff val="-6373"/>
                <a:lumOff val="-10823"/>
              </a:schemeClr>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63" name="log_func.png"/>
          <p:cNvPicPr>
            <a:picLocks noChangeAspect="1"/>
          </p:cNvPicPr>
          <p:nvPr/>
        </p:nvPicPr>
        <p:blipFill>
          <a:blip r:embed="rId3">
            <a:extLst/>
          </a:blip>
          <a:srcRect l="0" t="0" r="0" b="0"/>
          <a:stretch>
            <a:fillRect/>
          </a:stretch>
        </p:blipFill>
        <p:spPr>
          <a:xfrm>
            <a:off x="64605" y="1893952"/>
            <a:ext cx="6487040" cy="4865281"/>
          </a:xfrm>
          <a:prstGeom prst="rect">
            <a:avLst/>
          </a:prstGeom>
          <a:ln w="12700">
            <a:miter lim="400000"/>
          </a:ln>
        </p:spPr>
      </p:pic>
      <p:sp>
        <p:nvSpPr>
          <p:cNvPr id="364" name="Shape 364"/>
          <p:cNvSpPr/>
          <p:nvPr/>
        </p:nvSpPr>
        <p:spPr>
          <a:xfrm rot="2298142">
            <a:off x="3673352" y="2691059"/>
            <a:ext cx="909956" cy="3271077"/>
          </a:xfrm>
          <a:prstGeom prst="ellipse">
            <a:avLst/>
          </a:prstGeom>
          <a:ln w="127000">
            <a:solidFill>
              <a:srgbClr val="9CBB59"/>
            </a:solidFill>
            <a:prstDash val="sysDot"/>
            <a:miter lim="400000"/>
          </a:ln>
          <a:effectLst>
            <a:outerShdw sx="100000" sy="100000" kx="0" ky="0" algn="b" rotWithShape="0" blurRad="38100" dist="23000" dir="5400000">
              <a:srgbClr val="000000">
                <a:alpha val="35000"/>
              </a:srgbClr>
            </a:outerShdw>
          </a:effectLst>
        </p:spPr>
        <p:txBody>
          <a:bodyPr lIns="45719" rIns="45719" anchor="ctr"/>
          <a:lstStyle/>
          <a:p>
            <a:pPr/>
          </a:p>
        </p:txBody>
      </p:sp>
      <p:sp>
        <p:nvSpPr>
          <p:cNvPr id="365" name="Shape 365"/>
          <p:cNvSpPr/>
          <p:nvPr>
            <p:ph type="title"/>
          </p:nvPr>
        </p:nvSpPr>
        <p:spPr>
          <a:prstGeom prst="rect">
            <a:avLst/>
          </a:prstGeom>
        </p:spPr>
        <p:txBody>
          <a:bodyPr/>
          <a:lstStyle/>
          <a:p>
            <a:pPr/>
            <a:r>
              <a:t>Our goal: anisotropic proposal</a:t>
            </a:r>
          </a:p>
        </p:txBody>
      </p:sp>
      <p:sp>
        <p:nvSpPr>
          <p:cNvPr id="366" name="Shape 366"/>
          <p:cNvSpPr/>
          <p:nvPr/>
        </p:nvSpPr>
        <p:spPr>
          <a:xfrm>
            <a:off x="4549438" y="3415788"/>
            <a:ext cx="395485" cy="395465"/>
          </a:xfrm>
          <a:prstGeom prst="ellipse">
            <a:avLst/>
          </a:prstGeom>
          <a:gradFill>
            <a:gsLst>
              <a:gs pos="0">
                <a:schemeClr val="accent3">
                  <a:satOff val="-6373"/>
                  <a:lumOff val="-10823"/>
                </a:schemeClr>
              </a:gs>
              <a:gs pos="100000">
                <a:schemeClr val="accent3">
                  <a:lumOff val="22941"/>
                </a:schemeClr>
              </a:gs>
            </a:gsLst>
            <a:lin ang="16200000"/>
          </a:gradFill>
          <a:ln>
            <a:solidFill>
              <a:schemeClr val="accent3">
                <a:satOff val="-6373"/>
                <a:lumOff val="-10823"/>
              </a:schemeClr>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367" name="Shape 367"/>
          <p:cNvSpPr/>
          <p:nvPr/>
        </p:nvSpPr>
        <p:spPr>
          <a:xfrm flipV="1">
            <a:off x="4166242" y="3756096"/>
            <a:ext cx="454692" cy="556292"/>
          </a:xfrm>
          <a:prstGeom prst="line">
            <a:avLst/>
          </a:prstGeom>
          <a:ln w="50800">
            <a:solidFill>
              <a:srgbClr val="FFFFFF"/>
            </a:solidFill>
            <a:bevel/>
            <a:tailEnd type="triangle"/>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368" name="Shape 368"/>
          <p:cNvSpPr/>
          <p:nvPr/>
        </p:nvSpPr>
        <p:spPr>
          <a:xfrm>
            <a:off x="3930588" y="4128865"/>
            <a:ext cx="395484" cy="395465"/>
          </a:xfrm>
          <a:prstGeom prst="ellipse">
            <a:avLst/>
          </a:prstGeom>
          <a:gradFill>
            <a:gsLst>
              <a:gs pos="0">
                <a:srgbClr val="FFFB00"/>
              </a:gs>
              <a:gs pos="100000">
                <a:srgbClr val="FFFDC5"/>
              </a:gs>
            </a:gsLst>
            <a:lin ang="16200000"/>
          </a:gradFill>
          <a:ln>
            <a:solidFill>
              <a:schemeClr val="accent3">
                <a:satOff val="-6373"/>
                <a:lumOff val="-10823"/>
              </a:schemeClr>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369" name="Shape 369"/>
          <p:cNvSpPr/>
          <p:nvPr/>
        </p:nvSpPr>
        <p:spPr>
          <a:xfrm>
            <a:off x="5165254" y="4544271"/>
            <a:ext cx="1946633" cy="1005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3000">
                <a:solidFill>
                  <a:srgbClr val="6B872F"/>
                </a:solidFill>
                <a:latin typeface="+mn-lt"/>
                <a:ea typeface="+mn-ea"/>
                <a:cs typeface="+mn-cs"/>
                <a:sym typeface="Helvetica"/>
              </a:defRPr>
            </a:pPr>
            <a:r>
              <a:t>proposal </a:t>
            </a:r>
            <a:br/>
            <a:r>
              <a:t>distribution</a:t>
            </a:r>
          </a:p>
        </p:txBody>
      </p:sp>
      <p:sp>
        <p:nvSpPr>
          <p:cNvPr id="370" name="Shape 370"/>
          <p:cNvSpPr/>
          <p:nvPr>
            <p:ph type="body" sz="quarter" idx="1"/>
          </p:nvPr>
        </p:nvSpPr>
        <p:spPr>
          <a:xfrm>
            <a:off x="623222" y="891956"/>
            <a:ext cx="7899153" cy="1383505"/>
          </a:xfrm>
          <a:prstGeom prst="rect">
            <a:avLst/>
          </a:prstGeom>
        </p:spPr>
        <p:txBody>
          <a:bodyPr/>
          <a:lstStyle/>
          <a:p>
            <a:pPr lvl="1" marL="681789" indent="-300789">
              <a:defRPr sz="3000"/>
            </a:pPr>
            <a:r>
              <a:t>proposal stays in high contribution region</a:t>
            </a:r>
          </a:p>
          <a:p>
            <a:pPr lvl="1" marL="681789" indent="-300789">
              <a:defRPr sz="3000"/>
            </a:pPr>
            <a:r>
              <a:t>fully general approach</a:t>
            </a: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74" name="log_func.png"/>
          <p:cNvPicPr>
            <a:picLocks noChangeAspect="1"/>
          </p:cNvPicPr>
          <p:nvPr/>
        </p:nvPicPr>
        <p:blipFill>
          <a:blip r:embed="rId3">
            <a:extLst/>
          </a:blip>
          <a:stretch>
            <a:fillRect/>
          </a:stretch>
        </p:blipFill>
        <p:spPr>
          <a:xfrm>
            <a:off x="-328298" y="1033281"/>
            <a:ext cx="3555925" cy="2666944"/>
          </a:xfrm>
          <a:prstGeom prst="rect">
            <a:avLst/>
          </a:prstGeom>
          <a:ln w="12700">
            <a:miter lim="400000"/>
          </a:ln>
        </p:spPr>
      </p:pic>
      <p:sp>
        <p:nvSpPr>
          <p:cNvPr id="375" name="Shape 375"/>
          <p:cNvSpPr/>
          <p:nvPr>
            <p:ph type="title"/>
          </p:nvPr>
        </p:nvSpPr>
        <p:spPr>
          <a:prstGeom prst="rect">
            <a:avLst/>
          </a:prstGeom>
        </p:spPr>
        <p:txBody>
          <a:bodyPr/>
          <a:lstStyle/>
          <a:p>
            <a:pPr/>
            <a:r>
              <a:t>Challenges &amp; our solutions</a:t>
            </a:r>
          </a:p>
        </p:txBody>
      </p:sp>
      <p:sp>
        <p:nvSpPr>
          <p:cNvPr id="376" name="Shape 376"/>
          <p:cNvSpPr/>
          <p:nvPr/>
        </p:nvSpPr>
        <p:spPr>
          <a:xfrm>
            <a:off x="1802278" y="2219847"/>
            <a:ext cx="293885" cy="293870"/>
          </a:xfrm>
          <a:prstGeom prst="ellipse">
            <a:avLst/>
          </a:prstGeom>
          <a:gradFill>
            <a:gsLst>
              <a:gs pos="0">
                <a:srgbClr val="FFFB00"/>
              </a:gs>
              <a:gs pos="100000">
                <a:srgbClr val="FFFDC5"/>
              </a:gs>
            </a:gsLst>
            <a:lin ang="16200000"/>
          </a:gradFill>
          <a:ln>
            <a:solidFill>
              <a:schemeClr val="accent3">
                <a:satOff val="-6373"/>
                <a:lumOff val="-10823"/>
              </a:schemeClr>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377" name="Shape 377"/>
          <p:cNvSpPr/>
          <p:nvPr/>
        </p:nvSpPr>
        <p:spPr>
          <a:xfrm>
            <a:off x="3446817" y="3933427"/>
            <a:ext cx="5697769" cy="955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800">
                <a:latin typeface="+mn-lt"/>
                <a:ea typeface="+mn-ea"/>
                <a:cs typeface="+mn-cs"/>
                <a:sym typeface="Helvetica"/>
              </a:defRPr>
            </a:pPr>
            <a:r>
              <a:t>2: sample quadratic </a:t>
            </a:r>
          </a:p>
          <a:p>
            <a:pPr>
              <a:defRPr sz="2800">
                <a:latin typeface="+mn-lt"/>
                <a:ea typeface="+mn-ea"/>
                <a:cs typeface="+mn-cs"/>
                <a:sym typeface="Helvetica"/>
              </a:defRPr>
            </a:pPr>
            <a:r>
              <a:t>(not distributions!)</a:t>
            </a:r>
          </a:p>
        </p:txBody>
      </p:sp>
      <p:sp>
        <p:nvSpPr>
          <p:cNvPr id="378" name="Shape 378"/>
          <p:cNvSpPr/>
          <p:nvPr/>
        </p:nvSpPr>
        <p:spPr>
          <a:xfrm>
            <a:off x="4085144" y="1767279"/>
            <a:ext cx="4853068" cy="955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700"/>
              </a:spcBef>
              <a:defRPr sz="2800">
                <a:latin typeface="+mn-lt"/>
                <a:ea typeface="+mn-ea"/>
                <a:cs typeface="+mn-cs"/>
                <a:sym typeface="Helvetica"/>
              </a:defRPr>
            </a:pPr>
            <a:r>
              <a:t>use </a:t>
            </a:r>
            <a:r>
              <a:t>2nd derivatives</a:t>
            </a:r>
            <a:r>
              <a:rPr>
                <a:solidFill>
                  <a:schemeClr val="accent2"/>
                </a:solidFill>
              </a:rPr>
              <a:t> </a:t>
            </a:r>
            <a:r>
              <a:t>(Hessian)</a:t>
            </a:r>
          </a:p>
          <a:p>
            <a:pPr>
              <a:defRPr sz="2800">
                <a:latin typeface="+mn-lt"/>
                <a:ea typeface="+mn-ea"/>
                <a:cs typeface="+mn-cs"/>
                <a:sym typeface="Helvetica"/>
              </a:defRPr>
            </a:pPr>
            <a:r>
              <a:t>→quadratic approximation</a:t>
            </a:r>
          </a:p>
        </p:txBody>
      </p:sp>
      <p:sp>
        <p:nvSpPr>
          <p:cNvPr id="379" name="Shape 379"/>
          <p:cNvSpPr/>
          <p:nvPr/>
        </p:nvSpPr>
        <p:spPr>
          <a:xfrm>
            <a:off x="3408269" y="1074240"/>
            <a:ext cx="4175831" cy="523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800">
                <a:latin typeface="+mn-lt"/>
                <a:ea typeface="+mn-ea"/>
                <a:cs typeface="+mn-cs"/>
                <a:sym typeface="Helvetica"/>
              </a:defRPr>
            </a:lvl1pPr>
          </a:lstStyle>
          <a:p>
            <a:pPr/>
            <a:r>
              <a:t>1: characterize anisotropy</a:t>
            </a:r>
          </a:p>
        </p:txBody>
      </p:sp>
      <p:pic>
        <p:nvPicPr>
          <p:cNvPr id="380" name="log_func.png"/>
          <p:cNvPicPr>
            <a:picLocks noChangeAspect="1"/>
          </p:cNvPicPr>
          <p:nvPr/>
        </p:nvPicPr>
        <p:blipFill>
          <a:blip r:embed="rId3">
            <a:extLst/>
          </a:blip>
          <a:stretch>
            <a:fillRect/>
          </a:stretch>
        </p:blipFill>
        <p:spPr>
          <a:xfrm>
            <a:off x="-328298" y="4016383"/>
            <a:ext cx="3555925" cy="2666944"/>
          </a:xfrm>
          <a:prstGeom prst="rect">
            <a:avLst/>
          </a:prstGeom>
          <a:ln w="12700">
            <a:miter lim="400000"/>
          </a:ln>
        </p:spPr>
      </p:pic>
      <p:sp>
        <p:nvSpPr>
          <p:cNvPr id="381" name="Shape 381"/>
          <p:cNvSpPr/>
          <p:nvPr/>
        </p:nvSpPr>
        <p:spPr>
          <a:xfrm rot="2163552">
            <a:off x="1756320" y="4344692"/>
            <a:ext cx="574701" cy="1800411"/>
          </a:xfrm>
          <a:prstGeom prst="ellipse">
            <a:avLst/>
          </a:prstGeom>
          <a:ln w="127000">
            <a:solidFill>
              <a:schemeClr val="accent3">
                <a:satOff val="-6373"/>
                <a:lumOff val="-10823"/>
              </a:schemeClr>
            </a:solidFill>
            <a:prstDash val="sysDot"/>
            <a:miter lim="400000"/>
          </a:ln>
          <a:effectLst>
            <a:outerShdw sx="100000" sy="100000" kx="0" ky="0" algn="b" rotWithShape="0" blurRad="38100" dist="23000" dir="5400000">
              <a:srgbClr val="000000">
                <a:alpha val="35000"/>
              </a:srgbClr>
            </a:outerShdw>
          </a:effectLst>
        </p:spPr>
        <p:txBody>
          <a:bodyPr lIns="45719" rIns="45719" anchor="ctr"/>
          <a:lstStyle/>
          <a:p>
            <a:pPr/>
          </a:p>
        </p:txBody>
      </p:sp>
      <p:sp>
        <p:nvSpPr>
          <p:cNvPr id="382" name="Shape 382"/>
          <p:cNvSpPr/>
          <p:nvPr/>
        </p:nvSpPr>
        <p:spPr>
          <a:xfrm>
            <a:off x="2201932" y="4727931"/>
            <a:ext cx="293884" cy="293870"/>
          </a:xfrm>
          <a:prstGeom prst="ellipse">
            <a:avLst/>
          </a:prstGeom>
          <a:gradFill>
            <a:gsLst>
              <a:gs pos="0">
                <a:schemeClr val="accent3">
                  <a:satOff val="-6373"/>
                  <a:lumOff val="-10823"/>
                </a:schemeClr>
              </a:gs>
              <a:gs pos="100000">
                <a:schemeClr val="accent3">
                  <a:lumOff val="22941"/>
                </a:schemeClr>
              </a:gs>
            </a:gsLst>
            <a:lin ang="16200000"/>
          </a:gradFill>
          <a:ln>
            <a:solidFill>
              <a:schemeClr val="accent3">
                <a:satOff val="-6373"/>
                <a:lumOff val="-10823"/>
              </a:schemeClr>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383" name="Shape 383"/>
          <p:cNvSpPr/>
          <p:nvPr/>
        </p:nvSpPr>
        <p:spPr>
          <a:xfrm flipV="1">
            <a:off x="1991714" y="4976997"/>
            <a:ext cx="289656" cy="289656"/>
          </a:xfrm>
          <a:prstGeom prst="line">
            <a:avLst/>
          </a:prstGeom>
          <a:ln w="50800">
            <a:solidFill>
              <a:srgbClr val="FFFFFF"/>
            </a:solidFill>
            <a:bevel/>
            <a:tailEnd type="triangle"/>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384" name="Shape 384"/>
          <p:cNvSpPr/>
          <p:nvPr/>
        </p:nvSpPr>
        <p:spPr>
          <a:xfrm>
            <a:off x="1802278" y="5202949"/>
            <a:ext cx="293885" cy="293869"/>
          </a:xfrm>
          <a:prstGeom prst="ellipse">
            <a:avLst/>
          </a:prstGeom>
          <a:gradFill>
            <a:gsLst>
              <a:gs pos="0">
                <a:srgbClr val="FFFB00"/>
              </a:gs>
              <a:gs pos="100000">
                <a:srgbClr val="FFFDC5"/>
              </a:gs>
            </a:gsLst>
            <a:lin ang="16200000"/>
          </a:gradFill>
          <a:ln>
            <a:solidFill>
              <a:schemeClr val="accent3">
                <a:satOff val="-6373"/>
                <a:lumOff val="-10823"/>
              </a:schemeClr>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385" name="Shape 385"/>
          <p:cNvSpPr/>
          <p:nvPr/>
        </p:nvSpPr>
        <p:spPr>
          <a:xfrm rot="2163552">
            <a:off x="1661870" y="1466577"/>
            <a:ext cx="574701" cy="1800410"/>
          </a:xfrm>
          <a:prstGeom prst="ellipse">
            <a:avLst/>
          </a:prstGeom>
          <a:ln w="127000">
            <a:solidFill>
              <a:schemeClr val="accent3">
                <a:satOff val="-6373"/>
                <a:lumOff val="-10823"/>
              </a:schemeClr>
            </a:solidFill>
            <a:prstDash val="sysDot"/>
            <a:miter lim="400000"/>
          </a:ln>
          <a:effectLst>
            <a:outerShdw sx="100000" sy="100000" kx="0" ky="0" algn="b" rotWithShape="0" blurRad="38100" dist="23000" dir="5400000">
              <a:srgbClr val="000000">
                <a:alpha val="35000"/>
              </a:srgbClr>
            </a:outerShdw>
          </a:effectLst>
        </p:spPr>
        <p:txBody>
          <a:bodyPr lIns="45719" rIns="45719" anchor="ctr"/>
          <a:lstStyle/>
          <a:p>
            <a:pPr/>
          </a:p>
        </p:txBody>
      </p:sp>
      <p:sp>
        <p:nvSpPr>
          <p:cNvPr id="386" name="Shape 386"/>
          <p:cNvSpPr/>
          <p:nvPr/>
        </p:nvSpPr>
        <p:spPr>
          <a:xfrm>
            <a:off x="4085144" y="5088263"/>
            <a:ext cx="5005448" cy="523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spcBef>
                <a:spcPts val="700"/>
              </a:spcBef>
              <a:defRPr sz="2800">
                <a:latin typeface="+mn-lt"/>
                <a:ea typeface="+mn-ea"/>
                <a:cs typeface="+mn-cs"/>
                <a:sym typeface="Helvetica"/>
              </a:defRPr>
            </a:lvl1pPr>
          </a:lstStyle>
          <a:p>
            <a:pPr/>
            <a:r>
              <a:t>simulate Hamiltonian dynamics</a:t>
            </a:r>
          </a:p>
        </p:txBody>
      </p:sp>
      <p:sp>
        <p:nvSpPr>
          <p:cNvPr id="387" name="Shape 387"/>
          <p:cNvSpPr/>
          <p:nvPr/>
        </p:nvSpPr>
        <p:spPr>
          <a:xfrm>
            <a:off x="3334999" y="2035151"/>
            <a:ext cx="642849" cy="1"/>
          </a:xfrm>
          <a:prstGeom prst="line">
            <a:avLst/>
          </a:prstGeom>
          <a:ln w="63500">
            <a:solidFill>
              <a:schemeClr val="accent1"/>
            </a:solidFill>
            <a:bevel/>
            <a:tailEnd type="triangle"/>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388" name="Shape 388"/>
          <p:cNvSpPr/>
          <p:nvPr/>
        </p:nvSpPr>
        <p:spPr>
          <a:xfrm>
            <a:off x="3334999" y="5349883"/>
            <a:ext cx="642849" cy="1"/>
          </a:xfrm>
          <a:prstGeom prst="line">
            <a:avLst/>
          </a:prstGeom>
          <a:ln w="63500">
            <a:solidFill>
              <a:schemeClr val="accent1"/>
            </a:solidFill>
            <a:bevel/>
            <a:tailEnd type="triangle"/>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92" name="log_func.png"/>
          <p:cNvPicPr>
            <a:picLocks noChangeAspect="1"/>
          </p:cNvPicPr>
          <p:nvPr/>
        </p:nvPicPr>
        <p:blipFill>
          <a:blip r:embed="rId3">
            <a:extLst/>
          </a:blip>
          <a:srcRect l="0" t="0" r="0" b="0"/>
          <a:stretch>
            <a:fillRect/>
          </a:stretch>
        </p:blipFill>
        <p:spPr>
          <a:xfrm>
            <a:off x="275927" y="2007188"/>
            <a:ext cx="5023391" cy="3767545"/>
          </a:xfrm>
          <a:prstGeom prst="rect">
            <a:avLst/>
          </a:prstGeom>
          <a:ln w="12700">
            <a:miter lim="400000"/>
          </a:ln>
        </p:spPr>
      </p:pic>
      <p:sp>
        <p:nvSpPr>
          <p:cNvPr id="393" name="Shape 393"/>
          <p:cNvSpPr/>
          <p:nvPr>
            <p:ph type="title"/>
          </p:nvPr>
        </p:nvSpPr>
        <p:spPr>
          <a:prstGeom prst="rect">
            <a:avLst/>
          </a:prstGeom>
        </p:spPr>
        <p:txBody>
          <a:bodyPr/>
          <a:lstStyle/>
          <a:p>
            <a:pPr/>
            <a:r>
              <a:t>Gradient informs only one direction</a:t>
            </a:r>
          </a:p>
        </p:txBody>
      </p:sp>
      <p:sp>
        <p:nvSpPr>
          <p:cNvPr id="394" name="Shape 394"/>
          <p:cNvSpPr/>
          <p:nvPr/>
        </p:nvSpPr>
        <p:spPr>
          <a:xfrm flipH="1">
            <a:off x="2565634" y="3789388"/>
            <a:ext cx="955335" cy="955335"/>
          </a:xfrm>
          <a:prstGeom prst="line">
            <a:avLst/>
          </a:prstGeom>
          <a:ln w="88900">
            <a:solidFill>
              <a:schemeClr val="accent2"/>
            </a:solidFill>
            <a:miter lim="400000"/>
            <a:tailEnd type="triangle"/>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pic>
        <p:nvPicPr>
          <p:cNvPr id="395" name="CodeCogsEqn (2).gif"/>
          <p:cNvPicPr>
            <a:picLocks noChangeAspect="1"/>
          </p:cNvPicPr>
          <p:nvPr/>
        </p:nvPicPr>
        <p:blipFill>
          <a:blip r:embed="rId4">
            <a:extLst/>
          </a:blip>
          <a:stretch>
            <a:fillRect/>
          </a:stretch>
        </p:blipFill>
        <p:spPr>
          <a:xfrm>
            <a:off x="6236561" y="2937142"/>
            <a:ext cx="1220195" cy="1907627"/>
          </a:xfrm>
          <a:prstGeom prst="rect">
            <a:avLst/>
          </a:prstGeom>
          <a:ln w="12700">
            <a:miter lim="400000"/>
          </a:ln>
        </p:spPr>
      </p:pic>
      <p:sp>
        <p:nvSpPr>
          <p:cNvPr id="396" name="Shape 396"/>
          <p:cNvSpPr/>
          <p:nvPr/>
        </p:nvSpPr>
        <p:spPr>
          <a:xfrm>
            <a:off x="3345683" y="3549707"/>
            <a:ext cx="395484" cy="395465"/>
          </a:xfrm>
          <a:prstGeom prst="ellipse">
            <a:avLst/>
          </a:prstGeom>
          <a:gradFill>
            <a:gsLst>
              <a:gs pos="0">
                <a:srgbClr val="FFFB00"/>
              </a:gs>
              <a:gs pos="100000">
                <a:srgbClr val="FFFDC5"/>
              </a:gs>
            </a:gsLst>
            <a:lin ang="16200000"/>
          </a:gradFill>
          <a:ln>
            <a:solidFill>
              <a:schemeClr val="accent3">
                <a:satOff val="-6373"/>
                <a:lumOff val="-10823"/>
              </a:schemeClr>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9" name="street_h2mc_20min_direct.png"/>
          <p:cNvPicPr>
            <a:picLocks noChangeAspect="1"/>
          </p:cNvPicPr>
          <p:nvPr/>
        </p:nvPicPr>
        <p:blipFill>
          <a:blip r:embed="rId3">
            <a:extLst/>
          </a:blip>
          <a:stretch>
            <a:fillRect/>
          </a:stretch>
        </p:blipFill>
        <p:spPr>
          <a:xfrm>
            <a:off x="4679926" y="2134626"/>
            <a:ext cx="3086181" cy="2314636"/>
          </a:xfrm>
          <a:prstGeom prst="rect">
            <a:avLst/>
          </a:prstGeom>
          <a:ln w="12700">
            <a:miter lim="400000"/>
          </a:ln>
        </p:spPr>
      </p:pic>
      <p:pic>
        <p:nvPicPr>
          <p:cNvPr id="70" name="bathroom_h2mc_10min.png"/>
          <p:cNvPicPr>
            <a:picLocks noChangeAspect="1"/>
          </p:cNvPicPr>
          <p:nvPr/>
        </p:nvPicPr>
        <p:blipFill>
          <a:blip r:embed="rId4">
            <a:extLst/>
          </a:blip>
          <a:stretch>
            <a:fillRect/>
          </a:stretch>
        </p:blipFill>
        <p:spPr>
          <a:xfrm>
            <a:off x="394559" y="2134626"/>
            <a:ext cx="4114909" cy="2314636"/>
          </a:xfrm>
          <a:prstGeom prst="rect">
            <a:avLst/>
          </a:prstGeom>
          <a:ln w="12700">
            <a:miter lim="400000"/>
          </a:ln>
        </p:spPr>
      </p:pic>
      <p:sp>
        <p:nvSpPr>
          <p:cNvPr id="71" name="Shape 71"/>
          <p:cNvSpPr/>
          <p:nvPr>
            <p:ph type="title"/>
          </p:nvPr>
        </p:nvSpPr>
        <p:spPr>
          <a:xfrm>
            <a:off x="146050" y="15439"/>
            <a:ext cx="8763001" cy="873563"/>
          </a:xfrm>
          <a:prstGeom prst="rect">
            <a:avLst/>
          </a:prstGeom>
        </p:spPr>
        <p:txBody>
          <a:bodyPr/>
          <a:lstStyle/>
          <a:p>
            <a:pPr/>
            <a:r>
              <a:t>Motivation: rendering difficult light paths</a:t>
            </a:r>
          </a:p>
        </p:txBody>
      </p:sp>
      <p:sp>
        <p:nvSpPr>
          <p:cNvPr id="72" name="Shape 72"/>
          <p:cNvSpPr/>
          <p:nvPr>
            <p:ph type="body" sz="quarter" idx="1"/>
          </p:nvPr>
        </p:nvSpPr>
        <p:spPr>
          <a:xfrm>
            <a:off x="283879" y="952499"/>
            <a:ext cx="8576242" cy="1118629"/>
          </a:xfrm>
          <a:prstGeom prst="rect">
            <a:avLst/>
          </a:prstGeom>
        </p:spPr>
        <p:txBody>
          <a:bodyPr/>
          <a:lstStyle>
            <a:lvl1pPr marL="0" indent="0">
              <a:buSzTx/>
              <a:buNone/>
            </a:lvl1pPr>
          </a:lstStyle>
          <a:p>
            <a:pPr/>
            <a:r>
              <a:t>e.g. multi-bounce glossy light paths combined with motion blur</a:t>
            </a:r>
          </a:p>
        </p:txBody>
      </p:sp>
      <p:pic>
        <p:nvPicPr>
          <p:cNvPr id="73" name="bathroom_mmlt_1057_276.png"/>
          <p:cNvPicPr>
            <a:picLocks noChangeAspect="1"/>
          </p:cNvPicPr>
          <p:nvPr/>
        </p:nvPicPr>
        <p:blipFill>
          <a:blip r:embed="rId5">
            <a:extLst/>
          </a:blip>
          <a:srcRect l="5787" t="5787" r="408" b="408"/>
          <a:stretch>
            <a:fillRect/>
          </a:stretch>
        </p:blipFill>
        <p:spPr>
          <a:xfrm>
            <a:off x="841296" y="4668688"/>
            <a:ext cx="1976687" cy="1976687"/>
          </a:xfrm>
          <a:prstGeom prst="rect">
            <a:avLst/>
          </a:prstGeom>
          <a:ln w="12700">
            <a:miter lim="400000"/>
          </a:ln>
        </p:spPr>
      </p:pic>
      <p:pic>
        <p:nvPicPr>
          <p:cNvPr id="74" name="street_mmlt_225_331.png"/>
          <p:cNvPicPr>
            <a:picLocks noChangeAspect="1"/>
          </p:cNvPicPr>
          <p:nvPr/>
        </p:nvPicPr>
        <p:blipFill>
          <a:blip r:embed="rId6">
            <a:extLst/>
          </a:blip>
          <a:stretch>
            <a:fillRect/>
          </a:stretch>
        </p:blipFill>
        <p:spPr>
          <a:xfrm>
            <a:off x="3171810" y="4668688"/>
            <a:ext cx="1976835" cy="1976836"/>
          </a:xfrm>
          <a:prstGeom prst="rect">
            <a:avLst/>
          </a:prstGeom>
          <a:ln w="12700">
            <a:miter lim="400000"/>
          </a:ln>
        </p:spPr>
      </p:pic>
      <p:sp>
        <p:nvSpPr>
          <p:cNvPr id="75" name="Shape 75"/>
          <p:cNvSpPr/>
          <p:nvPr/>
        </p:nvSpPr>
        <p:spPr>
          <a:xfrm>
            <a:off x="5181896" y="5108371"/>
            <a:ext cx="3875843"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2400">
                <a:latin typeface="+mn-lt"/>
                <a:ea typeface="+mn-ea"/>
                <a:cs typeface="+mn-cs"/>
                <a:sym typeface="Helvetica"/>
              </a:defRPr>
            </a:pPr>
            <a:r>
              <a:t>narrow contribution regions</a:t>
            </a:r>
          </a:p>
          <a:p>
            <a:pPr algn="ctr">
              <a:defRPr sz="2400">
                <a:latin typeface="+mn-lt"/>
                <a:ea typeface="+mn-ea"/>
                <a:cs typeface="+mn-cs"/>
                <a:sym typeface="Helvetica"/>
              </a:defRPr>
            </a:pPr>
            <a:r>
              <a:t>can lead to noisy images</a:t>
            </a: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00" name="log_func.png"/>
          <p:cNvPicPr>
            <a:picLocks noChangeAspect="1"/>
          </p:cNvPicPr>
          <p:nvPr/>
        </p:nvPicPr>
        <p:blipFill>
          <a:blip r:embed="rId3">
            <a:extLst/>
          </a:blip>
          <a:srcRect l="0" t="0" r="0" b="0"/>
          <a:stretch>
            <a:fillRect/>
          </a:stretch>
        </p:blipFill>
        <p:spPr>
          <a:xfrm>
            <a:off x="275927" y="2007188"/>
            <a:ext cx="5023391" cy="3767545"/>
          </a:xfrm>
          <a:prstGeom prst="rect">
            <a:avLst/>
          </a:prstGeom>
          <a:ln w="12700">
            <a:miter lim="400000"/>
          </a:ln>
        </p:spPr>
      </p:pic>
      <p:sp>
        <p:nvSpPr>
          <p:cNvPr id="401" name="Shape 401"/>
          <p:cNvSpPr/>
          <p:nvPr/>
        </p:nvSpPr>
        <p:spPr>
          <a:xfrm flipH="1">
            <a:off x="2565634" y="3871712"/>
            <a:ext cx="873012" cy="873011"/>
          </a:xfrm>
          <a:prstGeom prst="line">
            <a:avLst/>
          </a:prstGeom>
          <a:ln w="88900">
            <a:solidFill>
              <a:schemeClr val="accent2"/>
            </a:solidFill>
            <a:miter lim="400000"/>
            <a:tailEnd type="triangle"/>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402" name="Shape 402"/>
          <p:cNvSpPr/>
          <p:nvPr/>
        </p:nvSpPr>
        <p:spPr>
          <a:xfrm>
            <a:off x="3518925" y="3671359"/>
            <a:ext cx="557260" cy="468360"/>
          </a:xfrm>
          <a:prstGeom prst="line">
            <a:avLst/>
          </a:prstGeom>
          <a:ln w="76200">
            <a:solidFill>
              <a:schemeClr val="accent2"/>
            </a:solidFill>
            <a:miter lim="400000"/>
            <a:tailEnd type="triangle"/>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403" name="Shape 403"/>
          <p:cNvSpPr/>
          <p:nvPr>
            <p:ph type="title"/>
          </p:nvPr>
        </p:nvSpPr>
        <p:spPr>
          <a:prstGeom prst="rect">
            <a:avLst/>
          </a:prstGeom>
        </p:spPr>
        <p:txBody>
          <a:bodyPr/>
          <a:lstStyle>
            <a:lvl1pPr defTabSz="406908">
              <a:defRPr sz="2848"/>
            </a:lvl1pPr>
          </a:lstStyle>
          <a:p>
            <a:pPr/>
            <a:r>
              <a:t>Hessian provides correlation between coordinates</a:t>
            </a:r>
          </a:p>
        </p:txBody>
      </p:sp>
      <p:pic>
        <p:nvPicPr>
          <p:cNvPr id="404" name="CodeCogsEqn.gif"/>
          <p:cNvPicPr>
            <a:picLocks noChangeAspect="1"/>
          </p:cNvPicPr>
          <p:nvPr/>
        </p:nvPicPr>
        <p:blipFill>
          <a:blip r:embed="rId4">
            <a:extLst/>
          </a:blip>
          <a:stretch>
            <a:fillRect/>
          </a:stretch>
        </p:blipFill>
        <p:spPr>
          <a:xfrm>
            <a:off x="5434617" y="2970040"/>
            <a:ext cx="2465462" cy="2074389"/>
          </a:xfrm>
          <a:prstGeom prst="rect">
            <a:avLst/>
          </a:prstGeom>
          <a:ln w="12700">
            <a:miter lim="400000"/>
          </a:ln>
        </p:spPr>
      </p:pic>
      <p:sp>
        <p:nvSpPr>
          <p:cNvPr id="405" name="Shape 405"/>
          <p:cNvSpPr/>
          <p:nvPr/>
        </p:nvSpPr>
        <p:spPr>
          <a:xfrm>
            <a:off x="3345683" y="3549707"/>
            <a:ext cx="395484" cy="395465"/>
          </a:xfrm>
          <a:prstGeom prst="ellipse">
            <a:avLst/>
          </a:prstGeom>
          <a:gradFill>
            <a:gsLst>
              <a:gs pos="0">
                <a:srgbClr val="FFFB00"/>
              </a:gs>
              <a:gs pos="100000">
                <a:srgbClr val="FFFDC5"/>
              </a:gs>
            </a:gsLst>
            <a:lin ang="16200000"/>
          </a:gradFill>
          <a:ln>
            <a:solidFill>
              <a:schemeClr val="accent3">
                <a:satOff val="-6373"/>
                <a:lumOff val="-10823"/>
              </a:schemeClr>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406" name="Shape 406"/>
          <p:cNvSpPr/>
          <p:nvPr/>
        </p:nvSpPr>
        <p:spPr>
          <a:xfrm>
            <a:off x="696969" y="1180124"/>
            <a:ext cx="6903403" cy="574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200">
                <a:latin typeface="+mn-lt"/>
                <a:ea typeface="+mn-ea"/>
                <a:cs typeface="+mn-cs"/>
                <a:sym typeface="Helvetica"/>
              </a:defRPr>
            </a:lvl1pPr>
          </a:lstStyle>
          <a:p>
            <a:pPr/>
            <a:r>
              <a:t>characterize anisotropy in all direction</a:t>
            </a:r>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0" name="Shape 410"/>
          <p:cNvSpPr/>
          <p:nvPr>
            <p:ph type="title"/>
          </p:nvPr>
        </p:nvSpPr>
        <p:spPr>
          <a:prstGeom prst="rect">
            <a:avLst/>
          </a:prstGeom>
        </p:spPr>
        <p:txBody>
          <a:bodyPr/>
          <a:lstStyle>
            <a:lvl1pPr>
              <a:defRPr sz="2700"/>
            </a:lvl1pPr>
          </a:lstStyle>
          <a:p>
            <a:pPr/>
            <a:r>
              <a:t>Automatic differentiation provides gradient + Hessian</a:t>
            </a:r>
          </a:p>
        </p:txBody>
      </p:sp>
      <p:sp>
        <p:nvSpPr>
          <p:cNvPr id="411" name="Shape 411"/>
          <p:cNvSpPr/>
          <p:nvPr>
            <p:ph type="body" idx="1"/>
          </p:nvPr>
        </p:nvSpPr>
        <p:spPr>
          <a:xfrm>
            <a:off x="65466" y="939800"/>
            <a:ext cx="9144002" cy="3352438"/>
          </a:xfrm>
          <a:prstGeom prst="rect">
            <a:avLst/>
          </a:prstGeom>
        </p:spPr>
        <p:txBody>
          <a:bodyPr/>
          <a:lstStyle/>
          <a:p>
            <a:pPr lvl="1">
              <a:defRPr sz="3300"/>
            </a:pPr>
            <a:r>
              <a:t>no hand derivation</a:t>
            </a:r>
          </a:p>
          <a:p>
            <a:pPr lvl="1">
              <a:defRPr sz="3300"/>
            </a:pPr>
            <a:r>
              <a:t>metaprogramming approach</a:t>
            </a:r>
          </a:p>
          <a:p>
            <a:pPr lvl="2">
              <a:defRPr sz="3300"/>
            </a:pPr>
            <a:r>
              <a:t>chain rule applied automatically</a:t>
            </a:r>
          </a:p>
          <a:p>
            <a:pPr lvl="1">
              <a:defRPr sz="3300"/>
            </a:pPr>
            <a:r>
              <a:t>in practice, implement with special datatype</a:t>
            </a:r>
          </a:p>
        </p:txBody>
      </p:sp>
      <p:sp>
        <p:nvSpPr>
          <p:cNvPr id="412" name="Shape 412"/>
          <p:cNvSpPr/>
          <p:nvPr/>
        </p:nvSpPr>
        <p:spPr>
          <a:xfrm>
            <a:off x="1061754" y="4474204"/>
            <a:ext cx="6645707" cy="1805941"/>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45719" rIns="45719">
            <a:spAutoFit/>
          </a:bodyPr>
          <a:lstStyle/>
          <a:p>
            <a:pPr>
              <a:defRPr sz="2700">
                <a:solidFill>
                  <a:srgbClr val="FFFFFF"/>
                </a:solidFill>
                <a:latin typeface="Lucida Console"/>
                <a:ea typeface="Lucida Console"/>
                <a:cs typeface="Lucida Console"/>
                <a:sym typeface="Lucida Console"/>
              </a:defRPr>
            </a:pPr>
            <a:r>
              <a:rPr>
                <a:solidFill>
                  <a:srgbClr val="70D9EA"/>
                </a:solidFill>
              </a:rPr>
              <a:t>ADFloat</a:t>
            </a:r>
            <a:r>
              <a:t> </a:t>
            </a:r>
            <a:r>
              <a:rPr>
                <a:solidFill>
                  <a:srgbClr val="AADD30"/>
                </a:solidFill>
              </a:rPr>
              <a:t>f</a:t>
            </a:r>
            <a:r>
              <a:t>(</a:t>
            </a:r>
            <a:r>
              <a:rPr>
                <a:solidFill>
                  <a:srgbClr val="F82D7C"/>
                </a:solidFill>
              </a:rPr>
              <a:t>const</a:t>
            </a:r>
            <a:r>
              <a:t> ADFloat x[2]) {</a:t>
            </a:r>
          </a:p>
          <a:p>
            <a:pPr lvl="1">
              <a:defRPr sz="2700">
                <a:solidFill>
                  <a:srgbClr val="FFFFFF"/>
                </a:solidFill>
                <a:latin typeface="Lucida Console"/>
                <a:ea typeface="Lucida Console"/>
                <a:cs typeface="Lucida Console"/>
                <a:sym typeface="Lucida Console"/>
              </a:defRPr>
            </a:pPr>
            <a:r>
              <a:rPr>
                <a:solidFill>
                  <a:srgbClr val="70D9EA"/>
                </a:solidFill>
              </a:rPr>
              <a:t>ADFloat</a:t>
            </a:r>
            <a:r>
              <a:t> y = </a:t>
            </a:r>
            <a:r>
              <a:rPr>
                <a:solidFill>
                  <a:srgbClr val="6ED7EA"/>
                </a:solidFill>
              </a:rPr>
              <a:t>sin</a:t>
            </a:r>
            <a:r>
              <a:t>(x[0]);</a:t>
            </a:r>
          </a:p>
          <a:p>
            <a:pPr lvl="1">
              <a:defRPr sz="2700">
                <a:solidFill>
                  <a:srgbClr val="FFFFFF"/>
                </a:solidFill>
                <a:latin typeface="Lucida Console"/>
                <a:ea typeface="Lucida Console"/>
                <a:cs typeface="Lucida Console"/>
                <a:sym typeface="Lucida Console"/>
              </a:defRPr>
            </a:pPr>
            <a:r>
              <a:rPr>
                <a:solidFill>
                  <a:srgbClr val="70D9EA"/>
                </a:solidFill>
              </a:rPr>
              <a:t>ADFloat</a:t>
            </a:r>
            <a:r>
              <a:t> z = </a:t>
            </a:r>
            <a:r>
              <a:rPr>
                <a:solidFill>
                  <a:srgbClr val="70D9EA"/>
                </a:solidFill>
              </a:rPr>
              <a:t>cos</a:t>
            </a:r>
            <a:r>
              <a:t>(x[1]);</a:t>
            </a:r>
          </a:p>
          <a:p>
            <a:pPr lvl="1">
              <a:defRPr sz="2700">
                <a:solidFill>
                  <a:srgbClr val="FFFFFF"/>
                </a:solidFill>
                <a:latin typeface="Lucida Console"/>
                <a:ea typeface="Lucida Console"/>
                <a:cs typeface="Lucida Console"/>
                <a:sym typeface="Lucida Console"/>
              </a:defRPr>
            </a:pPr>
            <a:r>
              <a:rPr>
                <a:solidFill>
                  <a:srgbClr val="F72B7B"/>
                </a:solidFill>
              </a:rPr>
              <a:t>return</a:t>
            </a:r>
            <a:r>
              <a:t> y * z;</a:t>
            </a:r>
          </a:p>
          <a:p>
            <a:pPr>
              <a:defRPr sz="2700">
                <a:solidFill>
                  <a:srgbClr val="FFFFFF"/>
                </a:solidFill>
                <a:latin typeface="Lucida Console"/>
                <a:ea typeface="Lucida Console"/>
                <a:cs typeface="Lucida Console"/>
                <a:sym typeface="Lucida Console"/>
              </a:defRPr>
            </a:pPr>
            <a:r>
              <a:t>}</a:t>
            </a:r>
          </a:p>
        </p:txBody>
      </p:sp>
      <p:sp>
        <p:nvSpPr>
          <p:cNvPr id="413" name="Shape 413"/>
          <p:cNvSpPr/>
          <p:nvPr/>
        </p:nvSpPr>
        <p:spPr>
          <a:xfrm>
            <a:off x="445926" y="6387404"/>
            <a:ext cx="4633576" cy="459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atin typeface="+mn-lt"/>
                <a:ea typeface="+mn-ea"/>
                <a:cs typeface="+mn-cs"/>
                <a:sym typeface="Helvetica"/>
              </a:defRPr>
            </a:lvl1pPr>
          </a:lstStyle>
          <a:p>
            <a:pPr/>
            <a:r>
              <a:t>e.g. [Griewank and Walther 2008]</a:t>
            </a:r>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7" name="Shape 417"/>
          <p:cNvSpPr/>
          <p:nvPr>
            <p:ph type="title"/>
          </p:nvPr>
        </p:nvSpPr>
        <p:spPr>
          <a:prstGeom prst="rect">
            <a:avLst/>
          </a:prstGeom>
        </p:spPr>
        <p:txBody>
          <a:bodyPr/>
          <a:lstStyle>
            <a:lvl1pPr>
              <a:defRPr sz="2700"/>
            </a:lvl1pPr>
          </a:lstStyle>
          <a:p>
            <a:pPr/>
            <a:r>
              <a:t>Automatic differentiation provides gradient + Hessian</a:t>
            </a:r>
          </a:p>
        </p:txBody>
      </p:sp>
      <p:sp>
        <p:nvSpPr>
          <p:cNvPr id="418" name="Shape 418"/>
          <p:cNvSpPr/>
          <p:nvPr>
            <p:ph type="body" idx="1"/>
          </p:nvPr>
        </p:nvSpPr>
        <p:spPr>
          <a:xfrm>
            <a:off x="65466" y="939800"/>
            <a:ext cx="9144002" cy="3496305"/>
          </a:xfrm>
          <a:prstGeom prst="rect">
            <a:avLst/>
          </a:prstGeom>
        </p:spPr>
        <p:txBody>
          <a:bodyPr/>
          <a:lstStyle/>
          <a:p>
            <a:pPr lvl="1">
              <a:defRPr sz="3300"/>
            </a:pPr>
            <a:r>
              <a:t>implement path contribution with automatic differentiation datatypes</a:t>
            </a:r>
          </a:p>
          <a:p>
            <a:pPr lvl="2">
              <a:defRPr sz="3300"/>
            </a:pPr>
            <a:r>
              <a:t>normal, BRDF, light source</a:t>
            </a:r>
          </a:p>
          <a:p>
            <a:pPr lvl="2">
              <a:defRPr sz="3300"/>
            </a:pPr>
            <a:r>
              <a:t>derivatives w.r.t path vertex coordinates</a:t>
            </a:r>
          </a:p>
        </p:txBody>
      </p:sp>
      <p:sp>
        <p:nvSpPr>
          <p:cNvPr id="419" name="Shape 419"/>
          <p:cNvSpPr/>
          <p:nvPr/>
        </p:nvSpPr>
        <p:spPr>
          <a:xfrm>
            <a:off x="1061754" y="4474204"/>
            <a:ext cx="6645707" cy="1805941"/>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45719" rIns="45719">
            <a:spAutoFit/>
          </a:bodyPr>
          <a:lstStyle/>
          <a:p>
            <a:pPr>
              <a:defRPr sz="2700">
                <a:solidFill>
                  <a:srgbClr val="FFFFFF"/>
                </a:solidFill>
                <a:latin typeface="Lucida Console"/>
                <a:ea typeface="Lucida Console"/>
                <a:cs typeface="Lucida Console"/>
                <a:sym typeface="Lucida Console"/>
              </a:defRPr>
            </a:pPr>
            <a:r>
              <a:rPr>
                <a:solidFill>
                  <a:srgbClr val="70D9EA"/>
                </a:solidFill>
              </a:rPr>
              <a:t>ADFloat</a:t>
            </a:r>
            <a:r>
              <a:t> </a:t>
            </a:r>
            <a:r>
              <a:rPr>
                <a:solidFill>
                  <a:srgbClr val="AADD30"/>
                </a:solidFill>
              </a:rPr>
              <a:t>f</a:t>
            </a:r>
            <a:r>
              <a:t>(</a:t>
            </a:r>
            <a:r>
              <a:rPr>
                <a:solidFill>
                  <a:srgbClr val="F82D7C"/>
                </a:solidFill>
              </a:rPr>
              <a:t>const</a:t>
            </a:r>
            <a:r>
              <a:t> ADFloat x[2]) {</a:t>
            </a:r>
          </a:p>
          <a:p>
            <a:pPr lvl="1">
              <a:defRPr sz="2700">
                <a:solidFill>
                  <a:srgbClr val="FFFFFF"/>
                </a:solidFill>
                <a:latin typeface="Lucida Console"/>
                <a:ea typeface="Lucida Console"/>
                <a:cs typeface="Lucida Console"/>
                <a:sym typeface="Lucida Console"/>
              </a:defRPr>
            </a:pPr>
            <a:r>
              <a:rPr>
                <a:solidFill>
                  <a:srgbClr val="70D9EA"/>
                </a:solidFill>
              </a:rPr>
              <a:t>ADFloat</a:t>
            </a:r>
            <a:r>
              <a:t> y = </a:t>
            </a:r>
            <a:r>
              <a:rPr>
                <a:solidFill>
                  <a:srgbClr val="6ED7EA"/>
                </a:solidFill>
              </a:rPr>
              <a:t>sin</a:t>
            </a:r>
            <a:r>
              <a:t>(x[0]);</a:t>
            </a:r>
          </a:p>
          <a:p>
            <a:pPr lvl="1">
              <a:defRPr sz="2700">
                <a:solidFill>
                  <a:srgbClr val="FFFFFF"/>
                </a:solidFill>
                <a:latin typeface="Lucida Console"/>
                <a:ea typeface="Lucida Console"/>
                <a:cs typeface="Lucida Console"/>
                <a:sym typeface="Lucida Console"/>
              </a:defRPr>
            </a:pPr>
            <a:r>
              <a:rPr>
                <a:solidFill>
                  <a:srgbClr val="70D9EA"/>
                </a:solidFill>
              </a:rPr>
              <a:t>ADFloat</a:t>
            </a:r>
            <a:r>
              <a:t> z = </a:t>
            </a:r>
            <a:r>
              <a:rPr>
                <a:solidFill>
                  <a:srgbClr val="70D9EA"/>
                </a:solidFill>
              </a:rPr>
              <a:t>cos</a:t>
            </a:r>
            <a:r>
              <a:t>(x[1]);</a:t>
            </a:r>
          </a:p>
          <a:p>
            <a:pPr lvl="1">
              <a:defRPr sz="2700">
                <a:solidFill>
                  <a:srgbClr val="FFFFFF"/>
                </a:solidFill>
                <a:latin typeface="Lucida Console"/>
                <a:ea typeface="Lucida Console"/>
                <a:cs typeface="Lucida Console"/>
                <a:sym typeface="Lucida Console"/>
              </a:defRPr>
            </a:pPr>
            <a:r>
              <a:rPr>
                <a:solidFill>
                  <a:srgbClr val="F72B7B"/>
                </a:solidFill>
              </a:rPr>
              <a:t>return</a:t>
            </a:r>
            <a:r>
              <a:t> y * z;</a:t>
            </a:r>
          </a:p>
          <a:p>
            <a:pPr>
              <a:defRPr sz="2700">
                <a:solidFill>
                  <a:srgbClr val="FFFFFF"/>
                </a:solidFill>
                <a:latin typeface="Lucida Console"/>
                <a:ea typeface="Lucida Console"/>
                <a:cs typeface="Lucida Console"/>
                <a:sym typeface="Lucida Console"/>
              </a:defRPr>
            </a:pPr>
            <a:r>
              <a:t>}</a:t>
            </a:r>
          </a:p>
        </p:txBody>
      </p:sp>
      <p:sp>
        <p:nvSpPr>
          <p:cNvPr id="420" name="Shape 420"/>
          <p:cNvSpPr/>
          <p:nvPr/>
        </p:nvSpPr>
        <p:spPr>
          <a:xfrm>
            <a:off x="445926" y="6387404"/>
            <a:ext cx="4633576" cy="459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atin typeface="+mn-lt"/>
                <a:ea typeface="+mn-ea"/>
                <a:cs typeface="+mn-cs"/>
                <a:sym typeface="Helvetica"/>
              </a:defRPr>
            </a:lvl1pPr>
          </a:lstStyle>
          <a:p>
            <a:pPr/>
            <a:r>
              <a:t>e.g. [Griewank and Walther 2008]</a:t>
            </a:r>
          </a:p>
        </p:txBody>
      </p:sp>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24" name="log_func.png"/>
          <p:cNvPicPr>
            <a:picLocks noChangeAspect="1"/>
          </p:cNvPicPr>
          <p:nvPr/>
        </p:nvPicPr>
        <p:blipFill>
          <a:blip r:embed="rId3">
            <a:extLst/>
          </a:blip>
          <a:stretch>
            <a:fillRect/>
          </a:stretch>
        </p:blipFill>
        <p:spPr>
          <a:xfrm>
            <a:off x="104826" y="1952000"/>
            <a:ext cx="5961373" cy="4471030"/>
          </a:xfrm>
          <a:prstGeom prst="rect">
            <a:avLst/>
          </a:prstGeom>
          <a:ln w="12700">
            <a:miter lim="400000"/>
          </a:ln>
        </p:spPr>
      </p:pic>
      <p:sp>
        <p:nvSpPr>
          <p:cNvPr id="425" name="Shape 425"/>
          <p:cNvSpPr/>
          <p:nvPr/>
        </p:nvSpPr>
        <p:spPr>
          <a:xfrm>
            <a:off x="4526473" y="4473554"/>
            <a:ext cx="4353617" cy="1056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3200">
                <a:latin typeface="+mn-lt"/>
                <a:ea typeface="+mn-ea"/>
                <a:cs typeface="+mn-cs"/>
                <a:sym typeface="Helvetica"/>
              </a:defRPr>
            </a:pPr>
            <a:r>
              <a:t>original contribution </a:t>
            </a:r>
          </a:p>
          <a:p>
            <a:pPr algn="ctr">
              <a:defRPr sz="3200">
                <a:latin typeface="+mn-lt"/>
                <a:ea typeface="+mn-ea"/>
                <a:cs typeface="+mn-cs"/>
                <a:sym typeface="Helvetica"/>
              </a:defRPr>
            </a:pPr>
            <a:r>
              <a:t>(only known at sample)</a:t>
            </a:r>
          </a:p>
        </p:txBody>
      </p:sp>
      <p:sp>
        <p:nvSpPr>
          <p:cNvPr id="426" name="Shape 426"/>
          <p:cNvSpPr/>
          <p:nvPr>
            <p:ph type="title"/>
          </p:nvPr>
        </p:nvSpPr>
        <p:spPr>
          <a:prstGeom prst="rect">
            <a:avLst/>
          </a:prstGeom>
        </p:spPr>
        <p:txBody>
          <a:bodyPr/>
          <a:lstStyle/>
          <a:p>
            <a:pPr/>
            <a:r>
              <a:t>Quadratic approximation of contribution</a:t>
            </a:r>
          </a:p>
        </p:txBody>
      </p:sp>
      <p:sp>
        <p:nvSpPr>
          <p:cNvPr id="427" name="Shape 427"/>
          <p:cNvSpPr/>
          <p:nvPr/>
        </p:nvSpPr>
        <p:spPr>
          <a:xfrm>
            <a:off x="3945592" y="3833522"/>
            <a:ext cx="293884" cy="293870"/>
          </a:xfrm>
          <a:prstGeom prst="ellipse">
            <a:avLst/>
          </a:prstGeom>
          <a:gradFill>
            <a:gsLst>
              <a:gs pos="0">
                <a:srgbClr val="FFFB00"/>
              </a:gs>
              <a:gs pos="100000">
                <a:srgbClr val="FFFDC5"/>
              </a:gs>
            </a:gsLst>
            <a:lin ang="16200000"/>
          </a:gradFill>
          <a:ln>
            <a:solidFill>
              <a:schemeClr val="accent3">
                <a:satOff val="-6373"/>
                <a:lumOff val="-10823"/>
              </a:schemeClr>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428" name="Shape 428"/>
          <p:cNvSpPr/>
          <p:nvPr>
            <p:ph type="body" sz="quarter" idx="1"/>
          </p:nvPr>
        </p:nvSpPr>
        <p:spPr>
          <a:xfrm>
            <a:off x="26739" y="868806"/>
            <a:ext cx="9144001" cy="1240146"/>
          </a:xfrm>
          <a:prstGeom prst="rect">
            <a:avLst/>
          </a:prstGeom>
        </p:spPr>
        <p:txBody>
          <a:bodyPr/>
          <a:lstStyle/>
          <a:p>
            <a:pPr marL="0" indent="0" algn="ctr">
              <a:buSzTx/>
              <a:buNone/>
            </a:pPr>
            <a:r>
              <a:t>gradient + Hessian (2nd-order Taylor)</a:t>
            </a:r>
          </a:p>
          <a:p>
            <a:pPr marL="0" indent="0" algn="ctr">
              <a:buSzTx/>
              <a:buNone/>
            </a:pPr>
            <a:r>
              <a:t>around current sample</a:t>
            </a:r>
          </a:p>
        </p:txBody>
      </p:sp>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32" name="log_approx.png"/>
          <p:cNvPicPr>
            <a:picLocks noChangeAspect="1"/>
          </p:cNvPicPr>
          <p:nvPr/>
        </p:nvPicPr>
        <p:blipFill>
          <a:blip r:embed="rId3">
            <a:extLst/>
          </a:blip>
          <a:stretch>
            <a:fillRect/>
          </a:stretch>
        </p:blipFill>
        <p:spPr>
          <a:xfrm>
            <a:off x="381000" y="2260089"/>
            <a:ext cx="5956300" cy="4467226"/>
          </a:xfrm>
          <a:prstGeom prst="rect">
            <a:avLst/>
          </a:prstGeom>
          <a:ln w="12700">
            <a:miter lim="400000"/>
          </a:ln>
        </p:spPr>
      </p:pic>
      <p:sp>
        <p:nvSpPr>
          <p:cNvPr id="433" name="Shape 433"/>
          <p:cNvSpPr/>
          <p:nvPr/>
        </p:nvSpPr>
        <p:spPr>
          <a:xfrm>
            <a:off x="4277675" y="4639961"/>
            <a:ext cx="4938549" cy="1056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3200">
                <a:latin typeface="+mn-lt"/>
                <a:ea typeface="+mn-ea"/>
                <a:cs typeface="+mn-cs"/>
                <a:sym typeface="Helvetica"/>
              </a:defRPr>
            </a:pPr>
            <a:r>
              <a:t>quadratic approximation</a:t>
            </a:r>
            <a:br/>
            <a:r>
              <a:t>(known everywhere)</a:t>
            </a:r>
          </a:p>
        </p:txBody>
      </p:sp>
      <p:sp>
        <p:nvSpPr>
          <p:cNvPr id="434" name="Shape 434"/>
          <p:cNvSpPr/>
          <p:nvPr>
            <p:ph type="title"/>
          </p:nvPr>
        </p:nvSpPr>
        <p:spPr>
          <a:prstGeom prst="rect">
            <a:avLst/>
          </a:prstGeom>
        </p:spPr>
        <p:txBody>
          <a:bodyPr/>
          <a:lstStyle/>
          <a:p>
            <a:pPr/>
            <a:r>
              <a:t>Quadratic approximation of contribution</a:t>
            </a:r>
          </a:p>
        </p:txBody>
      </p:sp>
      <p:sp>
        <p:nvSpPr>
          <p:cNvPr id="435" name="Shape 435"/>
          <p:cNvSpPr/>
          <p:nvPr>
            <p:ph type="body" sz="quarter" idx="1"/>
          </p:nvPr>
        </p:nvSpPr>
        <p:spPr>
          <a:xfrm>
            <a:off x="26739" y="868806"/>
            <a:ext cx="9144001" cy="1240146"/>
          </a:xfrm>
          <a:prstGeom prst="rect">
            <a:avLst/>
          </a:prstGeom>
        </p:spPr>
        <p:txBody>
          <a:bodyPr/>
          <a:lstStyle/>
          <a:p>
            <a:pPr marL="0" indent="0" algn="ctr">
              <a:buSzTx/>
              <a:buNone/>
            </a:pPr>
            <a:r>
              <a:t>gradient + Hessian (2nd-order Taylor)</a:t>
            </a:r>
          </a:p>
          <a:p>
            <a:pPr marL="0" indent="0" algn="ctr">
              <a:buSzTx/>
              <a:buNone/>
            </a:pPr>
            <a:r>
              <a:t>around current sample</a:t>
            </a:r>
          </a:p>
        </p:txBody>
      </p:sp>
      <p:sp>
        <p:nvSpPr>
          <p:cNvPr id="436" name="Shape 436"/>
          <p:cNvSpPr/>
          <p:nvPr/>
        </p:nvSpPr>
        <p:spPr>
          <a:xfrm>
            <a:off x="3945592" y="3833522"/>
            <a:ext cx="293884" cy="293870"/>
          </a:xfrm>
          <a:prstGeom prst="ellipse">
            <a:avLst/>
          </a:prstGeom>
          <a:gradFill>
            <a:gsLst>
              <a:gs pos="0">
                <a:srgbClr val="FFFB00"/>
              </a:gs>
              <a:gs pos="100000">
                <a:srgbClr val="FFFDC5"/>
              </a:gs>
            </a:gsLst>
            <a:lin ang="16200000"/>
          </a:gradFill>
          <a:ln>
            <a:solidFill>
              <a:schemeClr val="accent3">
                <a:satOff val="-6373"/>
                <a:lumOff val="-10823"/>
              </a:schemeClr>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40" name="log_approx.png"/>
          <p:cNvPicPr>
            <a:picLocks noChangeAspect="1"/>
          </p:cNvPicPr>
          <p:nvPr/>
        </p:nvPicPr>
        <p:blipFill>
          <a:blip r:embed="rId3">
            <a:extLst/>
          </a:blip>
          <a:stretch>
            <a:fillRect/>
          </a:stretch>
        </p:blipFill>
        <p:spPr>
          <a:xfrm>
            <a:off x="-20210" y="3993312"/>
            <a:ext cx="4039559" cy="3029669"/>
          </a:xfrm>
          <a:prstGeom prst="rect">
            <a:avLst/>
          </a:prstGeom>
          <a:ln w="12700">
            <a:miter lim="400000"/>
          </a:ln>
        </p:spPr>
      </p:pic>
      <p:pic>
        <p:nvPicPr>
          <p:cNvPr id="441" name="log_approx.png"/>
          <p:cNvPicPr>
            <a:picLocks noChangeAspect="1"/>
          </p:cNvPicPr>
          <p:nvPr/>
        </p:nvPicPr>
        <p:blipFill>
          <a:blip r:embed="rId3">
            <a:extLst/>
          </a:blip>
          <a:stretch>
            <a:fillRect/>
          </a:stretch>
        </p:blipFill>
        <p:spPr>
          <a:xfrm>
            <a:off x="-20210" y="986919"/>
            <a:ext cx="4039559" cy="3029669"/>
          </a:xfrm>
          <a:prstGeom prst="rect">
            <a:avLst/>
          </a:prstGeom>
          <a:ln w="12700">
            <a:miter lim="400000"/>
          </a:ln>
        </p:spPr>
      </p:pic>
      <p:sp>
        <p:nvSpPr>
          <p:cNvPr id="442" name="Shape 442"/>
          <p:cNvSpPr/>
          <p:nvPr>
            <p:ph type="title"/>
          </p:nvPr>
        </p:nvSpPr>
        <p:spPr>
          <a:prstGeom prst="rect">
            <a:avLst/>
          </a:prstGeom>
        </p:spPr>
        <p:txBody>
          <a:bodyPr/>
          <a:lstStyle/>
          <a:p>
            <a:pPr/>
            <a:r>
              <a:t>Recap</a:t>
            </a:r>
          </a:p>
        </p:txBody>
      </p:sp>
      <p:sp>
        <p:nvSpPr>
          <p:cNvPr id="443" name="Shape 443"/>
          <p:cNvSpPr/>
          <p:nvPr/>
        </p:nvSpPr>
        <p:spPr>
          <a:xfrm rot="2412072">
            <a:off x="2140158" y="4155933"/>
            <a:ext cx="389208" cy="2098192"/>
          </a:xfrm>
          <a:prstGeom prst="ellipse">
            <a:avLst/>
          </a:prstGeom>
          <a:ln w="127000">
            <a:solidFill>
              <a:schemeClr val="accent3">
                <a:satOff val="-6373"/>
                <a:lumOff val="-10823"/>
              </a:schemeClr>
            </a:solidFill>
            <a:prstDash val="sysDot"/>
            <a:miter lim="400000"/>
          </a:ln>
          <a:effectLst>
            <a:outerShdw sx="100000" sy="100000" kx="0" ky="0" algn="b" rotWithShape="0" blurRad="38100" dist="23000" dir="5400000">
              <a:srgbClr val="000000">
                <a:alpha val="35000"/>
              </a:srgbClr>
            </a:outerShdw>
          </a:effectLst>
        </p:spPr>
        <p:txBody>
          <a:bodyPr lIns="45719" rIns="45719" anchor="ctr"/>
          <a:lstStyle/>
          <a:p>
            <a:pPr/>
          </a:p>
        </p:txBody>
      </p:sp>
      <p:sp>
        <p:nvSpPr>
          <p:cNvPr id="444" name="Shape 444"/>
          <p:cNvSpPr/>
          <p:nvPr/>
        </p:nvSpPr>
        <p:spPr>
          <a:xfrm>
            <a:off x="2163036" y="5037149"/>
            <a:ext cx="293884" cy="293870"/>
          </a:xfrm>
          <a:prstGeom prst="ellipse">
            <a:avLst/>
          </a:prstGeom>
          <a:gradFill>
            <a:gsLst>
              <a:gs pos="0">
                <a:srgbClr val="FFFB00"/>
              </a:gs>
              <a:gs pos="100000">
                <a:srgbClr val="FFFDC5"/>
              </a:gs>
            </a:gsLst>
            <a:lin ang="16200000"/>
          </a:gradFill>
          <a:ln>
            <a:solidFill>
              <a:schemeClr val="accent3">
                <a:satOff val="-6373"/>
                <a:lumOff val="-10823"/>
              </a:schemeClr>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445" name="Shape 445"/>
          <p:cNvSpPr/>
          <p:nvPr/>
        </p:nvSpPr>
        <p:spPr>
          <a:xfrm>
            <a:off x="2638435" y="4464736"/>
            <a:ext cx="292101" cy="292087"/>
          </a:xfrm>
          <a:prstGeom prst="ellipse">
            <a:avLst/>
          </a:prstGeom>
          <a:gradFill>
            <a:gsLst>
              <a:gs pos="0">
                <a:schemeClr val="accent3">
                  <a:satOff val="-6373"/>
                  <a:lumOff val="-10823"/>
                </a:schemeClr>
              </a:gs>
              <a:gs pos="100000">
                <a:schemeClr val="accent3">
                  <a:lumOff val="22941"/>
                </a:schemeClr>
              </a:gs>
            </a:gsLst>
            <a:lin ang="16200000"/>
          </a:gradFill>
          <a:ln>
            <a:solidFill>
              <a:schemeClr val="accent3">
                <a:satOff val="-6373"/>
                <a:lumOff val="-10823"/>
              </a:schemeClr>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446" name="Shape 446"/>
          <p:cNvSpPr/>
          <p:nvPr/>
        </p:nvSpPr>
        <p:spPr>
          <a:xfrm>
            <a:off x="2163036" y="2024604"/>
            <a:ext cx="293884" cy="293870"/>
          </a:xfrm>
          <a:prstGeom prst="ellipse">
            <a:avLst/>
          </a:prstGeom>
          <a:gradFill>
            <a:gsLst>
              <a:gs pos="0">
                <a:srgbClr val="FFFB00"/>
              </a:gs>
              <a:gs pos="100000">
                <a:srgbClr val="FFFDC5"/>
              </a:gs>
            </a:gsLst>
            <a:lin ang="16200000"/>
          </a:gradFill>
          <a:ln>
            <a:solidFill>
              <a:schemeClr val="accent3">
                <a:satOff val="-6373"/>
                <a:lumOff val="-10823"/>
              </a:schemeClr>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447" name="Shape 447"/>
          <p:cNvSpPr/>
          <p:nvPr/>
        </p:nvSpPr>
        <p:spPr>
          <a:xfrm>
            <a:off x="4124984" y="4101806"/>
            <a:ext cx="3198972" cy="101794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spcBef>
                <a:spcPts val="700"/>
              </a:spcBef>
              <a:defRPr sz="3200">
                <a:latin typeface="Arial"/>
                <a:ea typeface="Arial"/>
                <a:cs typeface="Arial"/>
                <a:sym typeface="Arial"/>
              </a:defRPr>
            </a:pPr>
            <a:r>
              <a:t>challenge: </a:t>
            </a:r>
            <a:br/>
            <a:r>
              <a:t>sample quadratic</a:t>
            </a:r>
          </a:p>
        </p:txBody>
      </p:sp>
      <p:sp>
        <p:nvSpPr>
          <p:cNvPr id="448" name="Shape 448"/>
          <p:cNvSpPr/>
          <p:nvPr/>
        </p:nvSpPr>
        <p:spPr>
          <a:xfrm>
            <a:off x="4098193" y="1836904"/>
            <a:ext cx="4569231" cy="115417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700"/>
              </a:spcBef>
              <a:defRPr sz="3200">
                <a:latin typeface="+mn-lt"/>
                <a:ea typeface="+mn-ea"/>
                <a:cs typeface="+mn-cs"/>
                <a:sym typeface="Helvetica"/>
              </a:defRPr>
            </a:pPr>
            <a:r>
              <a:t>quadratic approximation</a:t>
            </a:r>
          </a:p>
          <a:p>
            <a:pPr>
              <a:spcBef>
                <a:spcPts val="700"/>
              </a:spcBef>
              <a:defRPr sz="3200">
                <a:latin typeface="+mn-lt"/>
                <a:ea typeface="+mn-ea"/>
                <a:cs typeface="+mn-cs"/>
                <a:sym typeface="Helvetica"/>
              </a:defRPr>
            </a:pPr>
            <a:r>
              <a:t>at current sample</a:t>
            </a:r>
          </a:p>
        </p:txBody>
      </p:sp>
      <p:sp>
        <p:nvSpPr>
          <p:cNvPr id="449" name="Shape 449"/>
          <p:cNvSpPr/>
          <p:nvPr/>
        </p:nvSpPr>
        <p:spPr>
          <a:xfrm flipV="1">
            <a:off x="2428897" y="4765931"/>
            <a:ext cx="285449" cy="285449"/>
          </a:xfrm>
          <a:prstGeom prst="line">
            <a:avLst/>
          </a:prstGeom>
          <a:ln w="50800">
            <a:solidFill>
              <a:srgbClr val="FFFFFF"/>
            </a:solidFill>
            <a:bevel/>
            <a:tailEnd type="triangle"/>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3" name="Shape 453"/>
          <p:cNvSpPr/>
          <p:nvPr>
            <p:ph type="title"/>
          </p:nvPr>
        </p:nvSpPr>
        <p:spPr>
          <a:prstGeom prst="rect">
            <a:avLst/>
          </a:prstGeom>
        </p:spPr>
        <p:txBody>
          <a:bodyPr/>
          <a:lstStyle/>
          <a:p>
            <a:pPr/>
            <a:r>
              <a:t>Quadratics are not distributions!</a:t>
            </a:r>
          </a:p>
        </p:txBody>
      </p:sp>
      <p:pic>
        <p:nvPicPr>
          <p:cNvPr id="454" name="log_approx.png"/>
          <p:cNvPicPr>
            <a:picLocks noChangeAspect="1"/>
          </p:cNvPicPr>
          <p:nvPr/>
        </p:nvPicPr>
        <p:blipFill>
          <a:blip r:embed="rId3">
            <a:extLst/>
          </a:blip>
          <a:stretch>
            <a:fillRect/>
          </a:stretch>
        </p:blipFill>
        <p:spPr>
          <a:xfrm>
            <a:off x="-20210" y="1975070"/>
            <a:ext cx="6219204" cy="4664403"/>
          </a:xfrm>
          <a:prstGeom prst="rect">
            <a:avLst/>
          </a:prstGeom>
          <a:ln w="12700">
            <a:miter lim="400000"/>
          </a:ln>
        </p:spPr>
      </p:pic>
      <p:sp>
        <p:nvSpPr>
          <p:cNvPr id="455" name="Shape 455"/>
          <p:cNvSpPr/>
          <p:nvPr/>
        </p:nvSpPr>
        <p:spPr>
          <a:xfrm>
            <a:off x="5574757" y="2137547"/>
            <a:ext cx="3503189" cy="548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000">
                <a:latin typeface="+mn-lt"/>
                <a:ea typeface="+mn-ea"/>
                <a:cs typeface="+mn-cs"/>
                <a:sym typeface="Helvetica"/>
              </a:defRPr>
            </a:lvl1pPr>
          </a:lstStyle>
          <a:p>
            <a:pPr/>
            <a:r>
              <a:t>Can go to +/- infinity</a:t>
            </a:r>
          </a:p>
        </p:txBody>
      </p:sp>
      <p:sp>
        <p:nvSpPr>
          <p:cNvPr id="456" name="Shape 456"/>
          <p:cNvSpPr/>
          <p:nvPr/>
        </p:nvSpPr>
        <p:spPr>
          <a:xfrm flipV="1">
            <a:off x="5259394" y="1133484"/>
            <a:ext cx="594710" cy="880292"/>
          </a:xfrm>
          <a:prstGeom prst="line">
            <a:avLst/>
          </a:prstGeom>
          <a:ln w="88900">
            <a:solidFill>
              <a:srgbClr val="000000"/>
            </a:solidFill>
            <a:bevel/>
            <a:tailEnd type="triangle"/>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457" name="Shape 457"/>
          <p:cNvSpPr/>
          <p:nvPr/>
        </p:nvSpPr>
        <p:spPr>
          <a:xfrm flipH="1">
            <a:off x="922504" y="6083018"/>
            <a:ext cx="685666" cy="685667"/>
          </a:xfrm>
          <a:prstGeom prst="line">
            <a:avLst/>
          </a:prstGeom>
          <a:ln w="88900">
            <a:solidFill>
              <a:srgbClr val="000000"/>
            </a:solidFill>
            <a:bevel/>
            <a:tailEnd type="triangle"/>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61" name="traj_1_1.mp4"/>
          <p:cNvPicPr>
            <a:picLocks noChangeAspect="0"/>
          </p:cNvPicPr>
          <p:nvPr>
            <a:videoFile r:link="rId3"/>
            <p:extLst>
              <p:ext uri="{DAA4B4D4-6D71-4841-9C94-3DE7FCFB9230}">
                <p14:media xmlns:p14="http://schemas.microsoft.com/office/powerpoint/2010/main" r:embed="rId4"/>
              </p:ext>
            </p:extLst>
          </p:nvPr>
        </p:nvPicPr>
        <p:blipFill>
          <a:blip r:embed="rId5">
            <a:extLst/>
          </a:blip>
          <a:stretch>
            <a:fillRect/>
          </a:stretch>
        </p:blipFill>
        <p:spPr>
          <a:xfrm>
            <a:off x="3924300" y="2501900"/>
            <a:ext cx="4140200" cy="3105150"/>
          </a:xfrm>
          <a:prstGeom prst="rect">
            <a:avLst/>
          </a:prstGeom>
          <a:ln w="12700">
            <a:miter lim="400000"/>
          </a:ln>
        </p:spPr>
      </p:pic>
      <p:sp>
        <p:nvSpPr>
          <p:cNvPr id="462" name="Shape 462"/>
          <p:cNvSpPr/>
          <p:nvPr>
            <p:ph type="title"/>
          </p:nvPr>
        </p:nvSpPr>
        <p:spPr>
          <a:prstGeom prst="rect">
            <a:avLst/>
          </a:prstGeom>
        </p:spPr>
        <p:txBody>
          <a:bodyPr/>
          <a:lstStyle>
            <a:lvl1pPr defTabSz="411479">
              <a:defRPr sz="2880"/>
            </a:lvl1pPr>
          </a:lstStyle>
          <a:p>
            <a:pPr/>
            <a:r>
              <a:t>Goal: attract samples to high contribution regions</a:t>
            </a:r>
          </a:p>
        </p:txBody>
      </p:sp>
      <p:pic>
        <p:nvPicPr>
          <p:cNvPr id="463" name="log_approx.png"/>
          <p:cNvPicPr>
            <a:picLocks noChangeAspect="1"/>
          </p:cNvPicPr>
          <p:nvPr/>
        </p:nvPicPr>
        <p:blipFill>
          <a:blip r:embed="rId6">
            <a:extLst/>
          </a:blip>
          <a:stretch>
            <a:fillRect/>
          </a:stretch>
        </p:blipFill>
        <p:spPr>
          <a:xfrm>
            <a:off x="63031" y="2875359"/>
            <a:ext cx="3741065" cy="2805799"/>
          </a:xfrm>
          <a:prstGeom prst="rect">
            <a:avLst/>
          </a:prstGeom>
          <a:ln w="12700">
            <a:miter lim="400000"/>
          </a:ln>
        </p:spPr>
      </p:pic>
      <p:sp>
        <p:nvSpPr>
          <p:cNvPr id="464" name="Shape 464"/>
          <p:cNvSpPr/>
          <p:nvPr/>
        </p:nvSpPr>
        <p:spPr>
          <a:xfrm>
            <a:off x="176395" y="1115838"/>
            <a:ext cx="8791210" cy="1031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300789" indent="-300789">
              <a:buSzPct val="100000"/>
              <a:buChar char="•"/>
              <a:defRPr sz="3100">
                <a:latin typeface="+mn-lt"/>
                <a:ea typeface="+mn-ea"/>
                <a:cs typeface="+mn-cs"/>
                <a:sym typeface="Helvetica"/>
              </a:defRPr>
            </a:lvl1pPr>
            <a:lvl2pPr marL="681789" indent="-300789">
              <a:buSzPct val="100000"/>
              <a:buChar char="•"/>
              <a:defRPr i="1" sz="3100">
                <a:latin typeface="+mn-lt"/>
                <a:ea typeface="+mn-ea"/>
                <a:cs typeface="+mn-cs"/>
                <a:sym typeface="Helvetica"/>
              </a:defRPr>
            </a:lvl2pPr>
          </a:lstStyle>
          <a:p>
            <a:pPr/>
            <a:r>
              <a:t>idea: flip landscape and simulate gravity</a:t>
            </a:r>
          </a:p>
          <a:p>
            <a:pPr lvl="1"/>
            <a:r>
              <a:t>Hamiltonian Monte Carlo [Duane et al. 1987] </a:t>
            </a:r>
          </a:p>
        </p:txBody>
      </p:sp>
      <p:sp>
        <p:nvSpPr>
          <p:cNvPr id="465" name="Shape 465"/>
          <p:cNvSpPr/>
          <p:nvPr/>
        </p:nvSpPr>
        <p:spPr>
          <a:xfrm>
            <a:off x="8352434" y="3969047"/>
            <a:ext cx="1" cy="1243159"/>
          </a:xfrm>
          <a:prstGeom prst="line">
            <a:avLst/>
          </a:prstGeom>
          <a:ln w="88900">
            <a:solidFill>
              <a:srgbClr val="000000"/>
            </a:solidFill>
            <a:bevel/>
            <a:tailEnd type="triangle"/>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466" name="Shape 466"/>
          <p:cNvSpPr/>
          <p:nvPr/>
        </p:nvSpPr>
        <p:spPr>
          <a:xfrm>
            <a:off x="7720579" y="3161119"/>
            <a:ext cx="1263711" cy="5357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100">
                <a:latin typeface="Arial"/>
                <a:ea typeface="Arial"/>
                <a:cs typeface="Arial"/>
                <a:sym typeface="Arial"/>
              </a:defRPr>
            </a:lvl1pPr>
          </a:lstStyle>
          <a:p>
            <a:pPr/>
            <a:r>
              <a:t>gravity</a:t>
            </a:r>
          </a:p>
        </p:txBody>
      </p:sp>
      <p:sp>
        <p:nvSpPr>
          <p:cNvPr id="467" name="Shape 467"/>
          <p:cNvSpPr/>
          <p:nvPr/>
        </p:nvSpPr>
        <p:spPr>
          <a:xfrm>
            <a:off x="5856333" y="3941638"/>
            <a:ext cx="257293" cy="257280"/>
          </a:xfrm>
          <a:prstGeom prst="ellipse">
            <a:avLst/>
          </a:prstGeom>
          <a:gradFill>
            <a:gsLst>
              <a:gs pos="0">
                <a:srgbClr val="FFFB00"/>
              </a:gs>
              <a:gs pos="100000">
                <a:srgbClr val="FFFDC5"/>
              </a:gs>
            </a:gsLst>
            <a:lin ang="16200000"/>
          </a:gradFill>
          <a:ln>
            <a:solidFill>
              <a:schemeClr val="accent3">
                <a:satOff val="-6373"/>
                <a:lumOff val="-10823"/>
              </a:schemeClr>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468" name="Shape 468"/>
          <p:cNvSpPr/>
          <p:nvPr/>
        </p:nvSpPr>
        <p:spPr>
          <a:xfrm>
            <a:off x="4685421" y="5725906"/>
            <a:ext cx="2610308" cy="86803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2600">
                <a:latin typeface="Arial"/>
                <a:ea typeface="Arial"/>
                <a:cs typeface="Arial"/>
                <a:sym typeface="Arial"/>
              </a:defRPr>
            </a:lvl1pPr>
          </a:lstStyle>
          <a:p>
            <a:pPr/>
            <a:r>
              <a:t>flipped quadratic landscape</a:t>
            </a:r>
          </a:p>
        </p:txBody>
      </p:sp>
      <p:sp>
        <p:nvSpPr>
          <p:cNvPr id="469" name="Shape 469"/>
          <p:cNvSpPr/>
          <p:nvPr/>
        </p:nvSpPr>
        <p:spPr>
          <a:xfrm>
            <a:off x="708715" y="5725906"/>
            <a:ext cx="2610307" cy="86803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2600">
                <a:latin typeface="Arial"/>
                <a:ea typeface="Arial"/>
                <a:cs typeface="Arial"/>
                <a:sym typeface="Arial"/>
              </a:defRPr>
            </a:lvl1pPr>
          </a:lstStyle>
          <a:p>
            <a:pPr/>
            <a:r>
              <a:t>quadratic landscape</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mediacall" nodeType="afterEffect" presetSubtype="0" presetID="1" grpId="1" fill="hold">
                                  <p:stCondLst>
                                    <p:cond delay="0"/>
                                  </p:stCondLst>
                                  <p:childTnLst>
                                    <p:cmd type="call" cmd="playFrom(0.0)">
                                      <p:cBhvr>
                                        <p:cTn id="6" dur="2965333" fill="hold"/>
                                        <p:tgtEl>
                                          <p:spTgt spid="461"/>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100000">
                <p:cTn id="7" fill="hold" display="0">
                  <p:stCondLst>
                    <p:cond delay="indefinite"/>
                  </p:stCondLst>
                </p:cTn>
                <p:tgtEl>
                  <p:spTgt spid="461"/>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3" name="Shape 473"/>
          <p:cNvSpPr/>
          <p:nvPr>
            <p:ph type="body" sz="half" idx="1"/>
          </p:nvPr>
        </p:nvSpPr>
        <p:spPr>
          <a:xfrm>
            <a:off x="148430" y="1112510"/>
            <a:ext cx="8847140" cy="2744030"/>
          </a:xfrm>
          <a:prstGeom prst="rect">
            <a:avLst/>
          </a:prstGeom>
        </p:spPr>
        <p:txBody>
          <a:bodyPr/>
          <a:lstStyle/>
          <a:p>
            <a:pPr lvl="1">
              <a:defRPr sz="2700"/>
            </a:pPr>
            <a:r>
              <a:t>flip contribution landscape</a:t>
            </a:r>
          </a:p>
          <a:p>
            <a:pPr lvl="1">
              <a:defRPr sz="2700"/>
            </a:pPr>
            <a:r>
              <a:t>start from current sample with random velocity</a:t>
            </a:r>
          </a:p>
        </p:txBody>
      </p:sp>
      <p:pic>
        <p:nvPicPr>
          <p:cNvPr id="474" name="quad_flipped.png"/>
          <p:cNvPicPr>
            <a:picLocks noChangeAspect="1"/>
          </p:cNvPicPr>
          <p:nvPr/>
        </p:nvPicPr>
        <p:blipFill>
          <a:blip r:embed="rId3">
            <a:extLst/>
          </a:blip>
          <a:stretch>
            <a:fillRect/>
          </a:stretch>
        </p:blipFill>
        <p:spPr>
          <a:xfrm>
            <a:off x="3721100" y="3086100"/>
            <a:ext cx="4610100" cy="3457575"/>
          </a:xfrm>
          <a:prstGeom prst="rect">
            <a:avLst/>
          </a:prstGeom>
          <a:ln w="12700">
            <a:miter lim="400000"/>
          </a:ln>
        </p:spPr>
      </p:pic>
      <p:sp>
        <p:nvSpPr>
          <p:cNvPr id="475" name="Shape 475"/>
          <p:cNvSpPr/>
          <p:nvPr>
            <p:ph type="title"/>
          </p:nvPr>
        </p:nvSpPr>
        <p:spPr>
          <a:prstGeom prst="rect">
            <a:avLst/>
          </a:prstGeom>
        </p:spPr>
        <p:txBody>
          <a:bodyPr/>
          <a:lstStyle/>
          <a:p>
            <a:pPr/>
            <a:r>
              <a:t>Hamiltonian Monte Carlo simulates physics</a:t>
            </a:r>
          </a:p>
        </p:txBody>
      </p:sp>
      <p:sp>
        <p:nvSpPr>
          <p:cNvPr id="476" name="Shape 476"/>
          <p:cNvSpPr/>
          <p:nvPr/>
        </p:nvSpPr>
        <p:spPr>
          <a:xfrm>
            <a:off x="6553200" y="6172200"/>
            <a:ext cx="2133600" cy="3683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r">
              <a:defRPr sz="1200">
                <a:solidFill>
                  <a:srgbClr val="888888"/>
                </a:solidFill>
              </a:defRPr>
            </a:pPr>
            <a:fld id="{86CB4B4D-7CA3-9044-876B-883B54F8677D}" type="slidenum"/>
            <a:r>
              <a:t>￼</a:t>
            </a:r>
          </a:p>
        </p:txBody>
      </p:sp>
      <p:sp>
        <p:nvSpPr>
          <p:cNvPr id="477" name="Shape 477"/>
          <p:cNvSpPr/>
          <p:nvPr/>
        </p:nvSpPr>
        <p:spPr>
          <a:xfrm>
            <a:off x="1588623" y="5757311"/>
            <a:ext cx="2610307" cy="86803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2600">
                <a:latin typeface="Arial"/>
                <a:ea typeface="Arial"/>
                <a:cs typeface="Arial"/>
                <a:sym typeface="Arial"/>
              </a:defRPr>
            </a:lvl1pPr>
          </a:lstStyle>
          <a:p>
            <a:pPr/>
            <a:r>
              <a:t>flipped quadratic landscape</a:t>
            </a:r>
          </a:p>
        </p:txBody>
      </p:sp>
      <p:sp>
        <p:nvSpPr>
          <p:cNvPr id="478" name="Shape 478"/>
          <p:cNvSpPr/>
          <p:nvPr/>
        </p:nvSpPr>
        <p:spPr>
          <a:xfrm>
            <a:off x="8219592" y="4892257"/>
            <a:ext cx="1" cy="1243158"/>
          </a:xfrm>
          <a:prstGeom prst="line">
            <a:avLst/>
          </a:prstGeom>
          <a:ln w="88900">
            <a:solidFill>
              <a:srgbClr val="000000"/>
            </a:solidFill>
            <a:bevel/>
            <a:tailEnd type="triangle"/>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479" name="Shape 479"/>
          <p:cNvSpPr/>
          <p:nvPr/>
        </p:nvSpPr>
        <p:spPr>
          <a:xfrm>
            <a:off x="7587738" y="4319711"/>
            <a:ext cx="1263710" cy="53576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100">
                <a:latin typeface="Arial"/>
                <a:ea typeface="Arial"/>
                <a:cs typeface="Arial"/>
                <a:sym typeface="Arial"/>
              </a:defRPr>
            </a:lvl1pPr>
          </a:lstStyle>
          <a:p>
            <a:pPr/>
            <a:r>
              <a:t>gravity</a:t>
            </a:r>
          </a:p>
        </p:txBody>
      </p:sp>
      <p:sp>
        <p:nvSpPr>
          <p:cNvPr id="480" name="Shape 480"/>
          <p:cNvSpPr/>
          <p:nvPr/>
        </p:nvSpPr>
        <p:spPr>
          <a:xfrm>
            <a:off x="5859653" y="4715374"/>
            <a:ext cx="277496" cy="277483"/>
          </a:xfrm>
          <a:prstGeom prst="ellipse">
            <a:avLst/>
          </a:prstGeom>
          <a:gradFill>
            <a:gsLst>
              <a:gs pos="0">
                <a:srgbClr val="FFFB00"/>
              </a:gs>
              <a:gs pos="100000">
                <a:srgbClr val="FFFDC5"/>
              </a:gs>
            </a:gsLst>
            <a:lin ang="16200000"/>
          </a:gradFill>
          <a:ln>
            <a:solidFill>
              <a:schemeClr val="accent3">
                <a:satOff val="-6373"/>
                <a:lumOff val="-10823"/>
              </a:schemeClr>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481" name="Shape 481"/>
          <p:cNvSpPr/>
          <p:nvPr/>
        </p:nvSpPr>
        <p:spPr>
          <a:xfrm>
            <a:off x="4856517" y="3673004"/>
            <a:ext cx="2283768" cy="2283767"/>
          </a:xfrm>
          <a:prstGeom prst="ellipse">
            <a:avLst/>
          </a:prstGeom>
          <a:ln w="127000">
            <a:solidFill>
              <a:schemeClr val="accent6"/>
            </a:solidFill>
            <a:prstDash val="sysDot"/>
            <a:miter lim="400000"/>
          </a:ln>
          <a:effectLst>
            <a:outerShdw sx="100000" sy="100000" kx="0" ky="0" algn="b" rotWithShape="0" blurRad="38100" dist="23000" dir="5400000">
              <a:srgbClr val="000000">
                <a:alpha val="35000"/>
              </a:srgbClr>
            </a:outerShdw>
          </a:effectLst>
        </p:spPr>
        <p:txBody>
          <a:bodyPr lIns="45719" rIns="45719" anchor="ctr"/>
          <a:lstStyle/>
          <a:p>
            <a:pPr/>
          </a:p>
        </p:txBody>
      </p:sp>
      <p:sp>
        <p:nvSpPr>
          <p:cNvPr id="482" name="Shape 482"/>
          <p:cNvSpPr/>
          <p:nvPr/>
        </p:nvSpPr>
        <p:spPr>
          <a:xfrm>
            <a:off x="2341434" y="2989579"/>
            <a:ext cx="3144127" cy="878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2600">
                <a:solidFill>
                  <a:schemeClr val="accent6">
                    <a:satOff val="-35873"/>
                    <a:lumOff val="-12431"/>
                  </a:schemeClr>
                </a:solidFill>
                <a:latin typeface="+mn-lt"/>
                <a:ea typeface="+mn-ea"/>
                <a:cs typeface="+mn-cs"/>
                <a:sym typeface="Helvetica"/>
              </a:defRPr>
            </a:pPr>
            <a:r>
              <a:t>Random</a:t>
            </a:r>
          </a:p>
          <a:p>
            <a:pPr algn="ctr">
              <a:defRPr sz="2600">
                <a:solidFill>
                  <a:schemeClr val="accent6">
                    <a:satOff val="-35873"/>
                    <a:lumOff val="-12431"/>
                  </a:schemeClr>
                </a:solidFill>
                <a:latin typeface="+mn-lt"/>
                <a:ea typeface="+mn-ea"/>
                <a:cs typeface="+mn-cs"/>
                <a:sym typeface="Helvetica"/>
              </a:defRPr>
            </a:pPr>
            <a:r>
              <a:t>initial velocity</a:t>
            </a:r>
          </a:p>
        </p:txBody>
      </p:sp>
      <p:sp>
        <p:nvSpPr>
          <p:cNvPr id="483" name="Shape 483"/>
          <p:cNvSpPr/>
          <p:nvPr/>
        </p:nvSpPr>
        <p:spPr>
          <a:xfrm>
            <a:off x="6087367" y="4968615"/>
            <a:ext cx="416201" cy="517801"/>
          </a:xfrm>
          <a:prstGeom prst="line">
            <a:avLst/>
          </a:prstGeom>
          <a:ln w="50800">
            <a:solidFill>
              <a:schemeClr val="accent6"/>
            </a:solidFill>
            <a:bevel/>
            <a:tailEnd type="triangle"/>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Tree>
  </p:cSld>
  <p:clrMapOvr>
    <a:masterClrMapping/>
  </p:clrMapOvr>
  <p:transition xmlns:p14="http://schemas.microsoft.com/office/powerpoint/2010/main" spd="med" advClick="1" p14:dur="1000"/>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87" name="traj_1_1.mp4"/>
          <p:cNvPicPr>
            <a:picLocks noChangeAspect="0"/>
          </p:cNvPicPr>
          <p:nvPr>
            <a:videoFile r:link="rId3"/>
            <p:extLst>
              <p:ext uri="{DAA4B4D4-6D71-4841-9C94-3DE7FCFB9230}">
                <p14:media xmlns:p14="http://schemas.microsoft.com/office/powerpoint/2010/main" r:embed="rId4"/>
              </p:ext>
            </p:extLst>
          </p:nvPr>
        </p:nvPicPr>
        <p:blipFill>
          <a:blip r:embed="rId5">
            <a:extLst/>
          </a:blip>
          <a:stretch>
            <a:fillRect/>
          </a:stretch>
        </p:blipFill>
        <p:spPr>
          <a:xfrm>
            <a:off x="3721584" y="3102053"/>
            <a:ext cx="4604434" cy="3453326"/>
          </a:xfrm>
          <a:prstGeom prst="rect">
            <a:avLst/>
          </a:prstGeom>
          <a:ln w="12700">
            <a:miter lim="400000"/>
          </a:ln>
        </p:spPr>
      </p:pic>
      <p:sp>
        <p:nvSpPr>
          <p:cNvPr id="488" name="Shape 488"/>
          <p:cNvSpPr/>
          <p:nvPr/>
        </p:nvSpPr>
        <p:spPr>
          <a:xfrm>
            <a:off x="5859653" y="4715374"/>
            <a:ext cx="277496" cy="277483"/>
          </a:xfrm>
          <a:prstGeom prst="ellipse">
            <a:avLst/>
          </a:prstGeom>
          <a:gradFill>
            <a:gsLst>
              <a:gs pos="0">
                <a:srgbClr val="FFFB00"/>
              </a:gs>
              <a:gs pos="100000">
                <a:srgbClr val="FFFDC5"/>
              </a:gs>
            </a:gsLst>
            <a:lin ang="16200000"/>
          </a:gradFill>
          <a:ln>
            <a:solidFill>
              <a:schemeClr val="accent3">
                <a:satOff val="-6373"/>
                <a:lumOff val="-10823"/>
              </a:schemeClr>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489" name="Shape 489"/>
          <p:cNvSpPr/>
          <p:nvPr>
            <p:ph type="body" idx="1"/>
          </p:nvPr>
        </p:nvSpPr>
        <p:spPr>
          <a:xfrm>
            <a:off x="148430" y="1112510"/>
            <a:ext cx="8847140" cy="3317445"/>
          </a:xfrm>
          <a:prstGeom prst="rect">
            <a:avLst/>
          </a:prstGeom>
        </p:spPr>
        <p:txBody>
          <a:bodyPr/>
          <a:lstStyle/>
          <a:p>
            <a:pPr lvl="1">
              <a:defRPr sz="2700"/>
            </a:pPr>
            <a:r>
              <a:t>flip contribution landscape</a:t>
            </a:r>
          </a:p>
          <a:p>
            <a:pPr lvl="1">
              <a:defRPr sz="2700"/>
            </a:pPr>
            <a:r>
              <a:t>start from current sample with random velocity</a:t>
            </a:r>
          </a:p>
          <a:p>
            <a:pPr lvl="1">
              <a:defRPr sz="2700"/>
            </a:pPr>
            <a:r>
              <a:t>simulate physics under gravity</a:t>
            </a:r>
          </a:p>
          <a:p>
            <a:pPr lvl="2">
              <a:defRPr sz="2700"/>
            </a:pPr>
            <a:r>
              <a:t>particle is pulled to low ground (high contribution)</a:t>
            </a:r>
          </a:p>
          <a:p>
            <a:pPr lvl="1">
              <a:defRPr sz="2700"/>
            </a:pPr>
            <a:r>
              <a:t>proposal is final position</a:t>
            </a:r>
          </a:p>
        </p:txBody>
      </p:sp>
      <p:sp>
        <p:nvSpPr>
          <p:cNvPr id="490" name="Shape 490"/>
          <p:cNvSpPr/>
          <p:nvPr>
            <p:ph type="title"/>
          </p:nvPr>
        </p:nvSpPr>
        <p:spPr>
          <a:prstGeom prst="rect">
            <a:avLst/>
          </a:prstGeom>
        </p:spPr>
        <p:txBody>
          <a:bodyPr/>
          <a:lstStyle/>
          <a:p>
            <a:pPr/>
            <a:r>
              <a:t>Hamiltonian Monte Carlo simulates physics</a:t>
            </a:r>
          </a:p>
        </p:txBody>
      </p:sp>
      <p:sp>
        <p:nvSpPr>
          <p:cNvPr id="491" name="Shape 491"/>
          <p:cNvSpPr/>
          <p:nvPr/>
        </p:nvSpPr>
        <p:spPr>
          <a:xfrm>
            <a:off x="6553200" y="6172200"/>
            <a:ext cx="2133600" cy="3683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r">
              <a:defRPr sz="1200">
                <a:solidFill>
                  <a:srgbClr val="888888"/>
                </a:solidFill>
              </a:defRPr>
            </a:pPr>
            <a:fld id="{86CB4B4D-7CA3-9044-876B-883B54F8677D}" type="slidenum"/>
            <a:r>
              <a:t>￼</a:t>
            </a:r>
          </a:p>
        </p:txBody>
      </p:sp>
      <p:sp>
        <p:nvSpPr>
          <p:cNvPr id="492" name="Shape 492"/>
          <p:cNvSpPr/>
          <p:nvPr/>
        </p:nvSpPr>
        <p:spPr>
          <a:xfrm>
            <a:off x="1588623" y="5757311"/>
            <a:ext cx="2610307" cy="86803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2600">
                <a:latin typeface="Arial"/>
                <a:ea typeface="Arial"/>
                <a:cs typeface="Arial"/>
                <a:sym typeface="Arial"/>
              </a:defRPr>
            </a:lvl1pPr>
          </a:lstStyle>
          <a:p>
            <a:pPr/>
            <a:r>
              <a:t>flipped quadratic landscape</a:t>
            </a:r>
          </a:p>
        </p:txBody>
      </p:sp>
      <p:sp>
        <p:nvSpPr>
          <p:cNvPr id="493" name="Shape 493"/>
          <p:cNvSpPr/>
          <p:nvPr/>
        </p:nvSpPr>
        <p:spPr>
          <a:xfrm>
            <a:off x="8219592" y="4892257"/>
            <a:ext cx="1" cy="1243158"/>
          </a:xfrm>
          <a:prstGeom prst="line">
            <a:avLst/>
          </a:prstGeom>
          <a:ln w="88900">
            <a:solidFill>
              <a:srgbClr val="000000"/>
            </a:solidFill>
            <a:bevel/>
            <a:tailEnd type="triangle"/>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494" name="Shape 494"/>
          <p:cNvSpPr/>
          <p:nvPr/>
        </p:nvSpPr>
        <p:spPr>
          <a:xfrm>
            <a:off x="7587738" y="4319711"/>
            <a:ext cx="1263710" cy="53576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100">
                <a:latin typeface="Arial"/>
                <a:ea typeface="Arial"/>
                <a:cs typeface="Arial"/>
                <a:sym typeface="Arial"/>
              </a:defRPr>
            </a:lvl1pPr>
          </a:lstStyle>
          <a:p>
            <a:pPr/>
            <a:r>
              <a:t>gravity</a:t>
            </a:r>
          </a:p>
        </p:txBody>
      </p:sp>
      <p:sp>
        <p:nvSpPr>
          <p:cNvPr id="495" name="Shape 495"/>
          <p:cNvSpPr/>
          <p:nvPr/>
        </p:nvSpPr>
        <p:spPr>
          <a:xfrm>
            <a:off x="6087367" y="4968615"/>
            <a:ext cx="416201" cy="517801"/>
          </a:xfrm>
          <a:prstGeom prst="line">
            <a:avLst/>
          </a:prstGeom>
          <a:ln w="50800">
            <a:solidFill>
              <a:schemeClr val="accent6"/>
            </a:solidFill>
            <a:bevel/>
            <a:tailEnd type="triangle"/>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mediacall" nodeType="afterEffect" presetSubtype="0" presetID="1" grpId="1" fill="hold">
                                  <p:stCondLst>
                                    <p:cond delay="0"/>
                                  </p:stCondLst>
                                  <p:childTnLst>
                                    <p:cmd type="call" cmd="playFrom(0.0)">
                                      <p:cBhvr>
                                        <p:cTn id="6" dur="2965333" fill="hold"/>
                                        <p:tgtEl>
                                          <p:spTgt spid="487"/>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100000">
                <p:cTn id="7" fill="hold" display="0">
                  <p:stCondLst>
                    <p:cond delay="indefinite"/>
                  </p:stCondLst>
                </p:cTn>
                <p:tgtEl>
                  <p:spTgt spid="487"/>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 name="Shape 79"/>
          <p:cNvSpPr/>
          <p:nvPr>
            <p:ph type="title"/>
          </p:nvPr>
        </p:nvSpPr>
        <p:spPr>
          <a:prstGeom prst="rect">
            <a:avLst/>
          </a:prstGeom>
        </p:spPr>
        <p:txBody>
          <a:bodyPr/>
          <a:lstStyle/>
          <a:p>
            <a:pPr/>
            <a:r>
              <a:t>The ring example</a:t>
            </a:r>
          </a:p>
        </p:txBody>
      </p:sp>
      <p:pic>
        <p:nvPicPr>
          <p:cNvPr id="80" name="ring_h2mc_direct.png"/>
          <p:cNvPicPr>
            <a:picLocks noChangeAspect="1"/>
          </p:cNvPicPr>
          <p:nvPr/>
        </p:nvPicPr>
        <p:blipFill>
          <a:blip r:embed="rId3">
            <a:extLst/>
          </a:blip>
          <a:stretch>
            <a:fillRect/>
          </a:stretch>
        </p:blipFill>
        <p:spPr>
          <a:xfrm>
            <a:off x="202542" y="1356770"/>
            <a:ext cx="5875263" cy="4406448"/>
          </a:xfrm>
          <a:prstGeom prst="rect">
            <a:avLst/>
          </a:prstGeom>
          <a:ln w="12700">
            <a:miter lim="400000"/>
          </a:ln>
        </p:spPr>
      </p:pic>
      <p:sp>
        <p:nvSpPr>
          <p:cNvPr id="81" name="Shape 81"/>
          <p:cNvSpPr/>
          <p:nvPr/>
        </p:nvSpPr>
        <p:spPr>
          <a:xfrm flipV="1">
            <a:off x="7225114" y="3184750"/>
            <a:ext cx="242487" cy="242487"/>
          </a:xfrm>
          <a:prstGeom prst="line">
            <a:avLst/>
          </a:prstGeom>
          <a:ln w="63500">
            <a:solidFill>
              <a:srgbClr val="FFFC6B"/>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82" name="Shape 82"/>
          <p:cNvSpPr/>
          <p:nvPr/>
        </p:nvSpPr>
        <p:spPr>
          <a:xfrm>
            <a:off x="6941995" y="2743947"/>
            <a:ext cx="297006" cy="1"/>
          </a:xfrm>
          <a:prstGeom prst="line">
            <a:avLst/>
          </a:prstGeom>
          <a:ln w="63500">
            <a:solidFill>
              <a:srgbClr val="FFFC6B"/>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83" name="Shape 83"/>
          <p:cNvSpPr/>
          <p:nvPr/>
        </p:nvSpPr>
        <p:spPr>
          <a:xfrm flipV="1">
            <a:off x="7904380" y="3416299"/>
            <a:ext cx="1" cy="287389"/>
          </a:xfrm>
          <a:prstGeom prst="line">
            <a:avLst/>
          </a:prstGeom>
          <a:ln w="63500">
            <a:solidFill>
              <a:srgbClr val="FFFC6B"/>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84" name="Shape 84"/>
          <p:cNvSpPr/>
          <p:nvPr/>
        </p:nvSpPr>
        <p:spPr>
          <a:xfrm>
            <a:off x="8495114" y="3184750"/>
            <a:ext cx="242487" cy="242487"/>
          </a:xfrm>
          <a:prstGeom prst="line">
            <a:avLst/>
          </a:prstGeom>
          <a:ln w="63500">
            <a:solidFill>
              <a:srgbClr val="FFFC6B"/>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85" name="Shape 85"/>
          <p:cNvSpPr/>
          <p:nvPr/>
        </p:nvSpPr>
        <p:spPr>
          <a:xfrm flipV="1">
            <a:off x="7904380" y="1745120"/>
            <a:ext cx="1" cy="287388"/>
          </a:xfrm>
          <a:prstGeom prst="line">
            <a:avLst/>
          </a:prstGeom>
          <a:ln w="63500">
            <a:solidFill>
              <a:srgbClr val="FFFC6B"/>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86" name="Shape 86"/>
          <p:cNvSpPr/>
          <p:nvPr/>
        </p:nvSpPr>
        <p:spPr>
          <a:xfrm flipV="1">
            <a:off x="8341160" y="2038350"/>
            <a:ext cx="242487" cy="242486"/>
          </a:xfrm>
          <a:prstGeom prst="line">
            <a:avLst/>
          </a:prstGeom>
          <a:ln w="63500">
            <a:solidFill>
              <a:srgbClr val="FFFC6B"/>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87" name="Shape 87"/>
          <p:cNvSpPr/>
          <p:nvPr/>
        </p:nvSpPr>
        <p:spPr>
          <a:xfrm>
            <a:off x="7225114" y="1910757"/>
            <a:ext cx="242487" cy="242486"/>
          </a:xfrm>
          <a:prstGeom prst="line">
            <a:avLst/>
          </a:prstGeom>
          <a:ln w="63500">
            <a:solidFill>
              <a:srgbClr val="FFFC6B"/>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88" name="Shape 88"/>
          <p:cNvSpPr/>
          <p:nvPr/>
        </p:nvSpPr>
        <p:spPr>
          <a:xfrm>
            <a:off x="8681895" y="2773580"/>
            <a:ext cx="297006" cy="1"/>
          </a:xfrm>
          <a:prstGeom prst="line">
            <a:avLst/>
          </a:prstGeom>
          <a:ln w="63500">
            <a:solidFill>
              <a:srgbClr val="FFFC6B"/>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89" name="Shape 89"/>
          <p:cNvSpPr/>
          <p:nvPr/>
        </p:nvSpPr>
        <p:spPr>
          <a:xfrm>
            <a:off x="7467600" y="2336800"/>
            <a:ext cx="873562" cy="873562"/>
          </a:xfrm>
          <a:prstGeom prst="ellipse">
            <a:avLst/>
          </a:prstGeom>
          <a:solidFill>
            <a:srgbClr val="FFFC6B"/>
          </a:solidFill>
          <a:ln w="12700">
            <a:miter lim="400000"/>
          </a:ln>
          <a:effectLst>
            <a:outerShdw sx="100000" sy="100000" kx="0" ky="0" algn="b" rotWithShape="0" blurRad="38100" dist="23000" dir="5400000">
              <a:srgbClr val="000000">
                <a:alpha val="35000"/>
              </a:srgbClr>
            </a:outerShdw>
          </a:effectLst>
        </p:spPr>
        <p:txBody>
          <a:bodyPr lIns="45719" rIns="45719" anchor="ctr"/>
          <a:lstStyle/>
          <a:p>
            <a:pPr/>
          </a:p>
        </p:txBody>
      </p:sp>
      <p:sp>
        <p:nvSpPr>
          <p:cNvPr id="90" name="Shape 90"/>
          <p:cNvSpPr/>
          <p:nvPr/>
        </p:nvSpPr>
        <p:spPr>
          <a:xfrm>
            <a:off x="7502843" y="2469626"/>
            <a:ext cx="803075" cy="548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000">
                <a:solidFill>
                  <a:srgbClr val="E5260E"/>
                </a:solidFill>
                <a:latin typeface="+mn-lt"/>
                <a:ea typeface="+mn-ea"/>
                <a:cs typeface="+mn-cs"/>
                <a:sym typeface="Helvetica"/>
              </a:defRPr>
            </a:lvl1pPr>
          </a:lstStyle>
          <a:p>
            <a:pPr/>
            <a:r>
              <a:t>light</a:t>
            </a:r>
          </a:p>
        </p:txBody>
      </p:sp>
    </p:spTree>
  </p:cSld>
  <p:clrMapOvr>
    <a:masterClrMapping/>
  </p:clrMapOvr>
  <p:transition xmlns:p14="http://schemas.microsoft.com/office/powerpoint/2010/main" spd="med" advClick="1" p14:dur="1000"/>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99" name="traj_1_1.mp4"/>
          <p:cNvPicPr>
            <a:picLocks noChangeAspect="0"/>
          </p:cNvPicPr>
          <p:nvPr>
            <a:videoFile r:link="rId3"/>
            <p:extLst>
              <p:ext uri="{DAA4B4D4-6D71-4841-9C94-3DE7FCFB9230}">
                <p14:media xmlns:p14="http://schemas.microsoft.com/office/powerpoint/2010/main" r:embed="rId4"/>
              </p:ext>
            </p:extLst>
          </p:nvPr>
        </p:nvPicPr>
        <p:blipFill>
          <a:blip r:embed="rId5">
            <a:extLst/>
          </a:blip>
          <a:stretch>
            <a:fillRect/>
          </a:stretch>
        </p:blipFill>
        <p:spPr>
          <a:xfrm>
            <a:off x="889000" y="1460500"/>
            <a:ext cx="6807200" cy="5105400"/>
          </a:xfrm>
          <a:prstGeom prst="rect">
            <a:avLst/>
          </a:prstGeom>
          <a:ln w="12700">
            <a:miter lim="400000"/>
          </a:ln>
        </p:spPr>
      </p:pic>
      <p:sp>
        <p:nvSpPr>
          <p:cNvPr id="500" name="Shape 500"/>
          <p:cNvSpPr/>
          <p:nvPr/>
        </p:nvSpPr>
        <p:spPr>
          <a:xfrm>
            <a:off x="483190" y="2697698"/>
            <a:ext cx="3144127"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000">
                <a:latin typeface="+mn-lt"/>
                <a:ea typeface="+mn-ea"/>
                <a:cs typeface="+mn-cs"/>
                <a:sym typeface="Helvetica"/>
              </a:defRPr>
            </a:lvl1pPr>
          </a:lstStyle>
          <a:p>
            <a:pPr/>
            <a:r>
              <a:t>flipped quadratic landscape</a:t>
            </a:r>
          </a:p>
        </p:txBody>
      </p:sp>
      <p:sp>
        <p:nvSpPr>
          <p:cNvPr id="501" name="Shape 501"/>
          <p:cNvSpPr/>
          <p:nvPr/>
        </p:nvSpPr>
        <p:spPr>
          <a:xfrm>
            <a:off x="7346789" y="4491854"/>
            <a:ext cx="1" cy="1243159"/>
          </a:xfrm>
          <a:prstGeom prst="line">
            <a:avLst/>
          </a:prstGeom>
          <a:ln w="88900">
            <a:solidFill>
              <a:srgbClr val="000000"/>
            </a:solidFill>
            <a:bevel/>
            <a:tailEnd type="triangle"/>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502" name="Shape 502"/>
          <p:cNvSpPr/>
          <p:nvPr/>
        </p:nvSpPr>
        <p:spPr>
          <a:xfrm>
            <a:off x="6714934" y="3725798"/>
            <a:ext cx="1263710" cy="53576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100">
                <a:latin typeface="Arial"/>
                <a:ea typeface="Arial"/>
                <a:cs typeface="Arial"/>
                <a:sym typeface="Arial"/>
              </a:defRPr>
            </a:lvl1pPr>
          </a:lstStyle>
          <a:p>
            <a:pPr/>
            <a:r>
              <a:t>gravity</a:t>
            </a:r>
          </a:p>
        </p:txBody>
      </p:sp>
      <p:sp>
        <p:nvSpPr>
          <p:cNvPr id="503" name="Shape 503"/>
          <p:cNvSpPr/>
          <p:nvPr>
            <p:ph type="title"/>
          </p:nvPr>
        </p:nvSpPr>
        <p:spPr>
          <a:xfrm>
            <a:off x="15020" y="0"/>
            <a:ext cx="9144001" cy="904442"/>
          </a:xfrm>
          <a:prstGeom prst="rect">
            <a:avLst/>
          </a:prstGeom>
        </p:spPr>
        <p:txBody>
          <a:bodyPr/>
          <a:lstStyle>
            <a:lvl1pPr defTabSz="416052">
              <a:defRPr sz="2912"/>
            </a:lvl1pPr>
          </a:lstStyle>
          <a:p>
            <a:pPr/>
            <a:r>
              <a:t>Challenge with traditional Hamiltonian Monte Carlo</a:t>
            </a:r>
          </a:p>
        </p:txBody>
      </p:sp>
      <p:sp>
        <p:nvSpPr>
          <p:cNvPr id="504" name="Shape 504"/>
          <p:cNvSpPr/>
          <p:nvPr/>
        </p:nvSpPr>
        <p:spPr>
          <a:xfrm>
            <a:off x="4099414" y="3795946"/>
            <a:ext cx="395484" cy="395465"/>
          </a:xfrm>
          <a:prstGeom prst="ellipse">
            <a:avLst/>
          </a:prstGeom>
          <a:gradFill>
            <a:gsLst>
              <a:gs pos="0">
                <a:srgbClr val="FFFB00"/>
              </a:gs>
              <a:gs pos="100000">
                <a:srgbClr val="FFFDC5"/>
              </a:gs>
            </a:gsLst>
            <a:lin ang="16200000"/>
          </a:gradFill>
          <a:ln>
            <a:solidFill>
              <a:schemeClr val="accent3">
                <a:satOff val="-6373"/>
                <a:lumOff val="-10823"/>
              </a:schemeClr>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505" name="Shape 505"/>
          <p:cNvSpPr/>
          <p:nvPr/>
        </p:nvSpPr>
        <p:spPr>
          <a:xfrm>
            <a:off x="849783" y="1164917"/>
            <a:ext cx="6894746" cy="650241"/>
          </a:xfrm>
          <a:prstGeom prst="rect">
            <a:avLst/>
          </a:prstGeom>
          <a:solidFill>
            <a:schemeClr val="accent2"/>
          </a:solidFill>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700">
                <a:solidFill>
                  <a:srgbClr val="FFFFFF"/>
                </a:solidFill>
                <a:latin typeface="+mn-lt"/>
                <a:ea typeface="+mn-ea"/>
                <a:cs typeface="+mn-cs"/>
                <a:sym typeface="Helvetica"/>
              </a:defRPr>
            </a:lvl1pPr>
          </a:lstStyle>
          <a:p>
            <a:pPr/>
            <a:r>
              <a:t>expensive numerical simulation! </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mediacall" nodeType="afterEffect" presetSubtype="0" presetID="1" grpId="1" fill="hold">
                                  <p:stCondLst>
                                    <p:cond delay="0"/>
                                  </p:stCondLst>
                                  <p:childTnLst>
                                    <p:cmd type="call" cmd="playFrom(0.0)">
                                      <p:cBhvr>
                                        <p:cTn id="6" dur="2965333" fill="hold"/>
                                        <p:tgtEl>
                                          <p:spTgt spid="499"/>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100000">
                <p:cTn id="7" fill="hold" display="0">
                  <p:stCondLst>
                    <p:cond delay="indefinite"/>
                  </p:stCondLst>
                </p:cTn>
                <p:tgtEl>
                  <p:spTgt spid="499"/>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09" name="traj_64.mp4"/>
          <p:cNvPicPr>
            <a:picLocks noChangeAspect="0"/>
          </p:cNvPicPr>
          <p:nvPr>
            <a:videoFile r:link="rId3"/>
            <p:extLst>
              <p:ext uri="{DAA4B4D4-6D71-4841-9C94-3DE7FCFB9230}">
                <p14:media xmlns:p14="http://schemas.microsoft.com/office/powerpoint/2010/main" r:embed="rId4"/>
              </p:ext>
            </p:extLst>
          </p:nvPr>
        </p:nvPicPr>
        <p:blipFill>
          <a:blip r:embed="rId5">
            <a:extLst/>
          </a:blip>
          <a:stretch>
            <a:fillRect/>
          </a:stretch>
        </p:blipFill>
        <p:spPr>
          <a:xfrm>
            <a:off x="889000" y="1460500"/>
            <a:ext cx="6807200" cy="5105400"/>
          </a:xfrm>
          <a:prstGeom prst="rect">
            <a:avLst/>
          </a:prstGeom>
          <a:ln w="12700">
            <a:miter lim="400000"/>
          </a:ln>
        </p:spPr>
      </p:pic>
      <p:sp>
        <p:nvSpPr>
          <p:cNvPr id="510" name="Shape 510"/>
          <p:cNvSpPr/>
          <p:nvPr>
            <p:ph type="body" sz="quarter" idx="1"/>
          </p:nvPr>
        </p:nvSpPr>
        <p:spPr>
          <a:xfrm>
            <a:off x="148430" y="1016000"/>
            <a:ext cx="8847140" cy="1160365"/>
          </a:xfrm>
          <a:prstGeom prst="rect">
            <a:avLst/>
          </a:prstGeom>
        </p:spPr>
        <p:txBody>
          <a:bodyPr/>
          <a:lstStyle>
            <a:lvl1pPr marL="0" indent="0">
              <a:buSzTx/>
              <a:buNone/>
              <a:defRPr>
                <a:latin typeface="Arial"/>
                <a:ea typeface="Arial"/>
                <a:cs typeface="Arial"/>
                <a:sym typeface="Arial"/>
              </a:defRPr>
            </a:lvl1pPr>
          </a:lstStyle>
          <a:p>
            <a:pPr/>
            <a:r>
              <a:t>for Gaussian initial velocity</a:t>
            </a:r>
          </a:p>
        </p:txBody>
      </p:sp>
      <p:sp>
        <p:nvSpPr>
          <p:cNvPr id="511" name="Shape 511"/>
          <p:cNvSpPr/>
          <p:nvPr>
            <p:ph type="title"/>
          </p:nvPr>
        </p:nvSpPr>
        <p:spPr>
          <a:prstGeom prst="rect">
            <a:avLst/>
          </a:prstGeom>
        </p:spPr>
        <p:txBody>
          <a:bodyPr/>
          <a:lstStyle/>
          <a:p>
            <a:pPr/>
            <a:r>
              <a:t>HMC + quadratic has a closed form</a:t>
            </a:r>
          </a:p>
        </p:txBody>
      </p:sp>
      <p:sp>
        <p:nvSpPr>
          <p:cNvPr id="512" name="Shape 512"/>
          <p:cNvSpPr/>
          <p:nvPr/>
        </p:nvSpPr>
        <p:spPr>
          <a:xfrm>
            <a:off x="7346789" y="4491854"/>
            <a:ext cx="1" cy="1243159"/>
          </a:xfrm>
          <a:prstGeom prst="line">
            <a:avLst/>
          </a:prstGeom>
          <a:ln w="88900">
            <a:solidFill>
              <a:srgbClr val="000000"/>
            </a:solidFill>
            <a:bevel/>
            <a:tailEnd type="triangle"/>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513" name="Shape 513"/>
          <p:cNvSpPr/>
          <p:nvPr/>
        </p:nvSpPr>
        <p:spPr>
          <a:xfrm>
            <a:off x="6714934" y="3725798"/>
            <a:ext cx="1263710" cy="53576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100">
                <a:latin typeface="Arial"/>
                <a:ea typeface="Arial"/>
                <a:cs typeface="Arial"/>
                <a:sym typeface="Arial"/>
              </a:defRPr>
            </a:lvl1pPr>
          </a:lstStyle>
          <a:p>
            <a:pPr/>
            <a:r>
              <a:t>gravity</a:t>
            </a:r>
          </a:p>
        </p:txBody>
      </p:sp>
      <p:sp>
        <p:nvSpPr>
          <p:cNvPr id="514" name="Shape 514"/>
          <p:cNvSpPr/>
          <p:nvPr/>
        </p:nvSpPr>
        <p:spPr>
          <a:xfrm>
            <a:off x="3025669" y="2883873"/>
            <a:ext cx="2533862" cy="2533861"/>
          </a:xfrm>
          <a:prstGeom prst="ellipse">
            <a:avLst/>
          </a:prstGeom>
          <a:ln w="127000">
            <a:solidFill>
              <a:schemeClr val="accent6">
                <a:alpha val="50426"/>
              </a:schemeClr>
            </a:solidFill>
            <a:prstDash val="sysDot"/>
            <a:miter lim="400000"/>
          </a:ln>
          <a:effectLst>
            <a:outerShdw sx="100000" sy="100000" kx="0" ky="0" algn="b" rotWithShape="0" blurRad="38100" dist="23000" dir="5400000">
              <a:srgbClr val="000000">
                <a:alpha val="35000"/>
              </a:srgbClr>
            </a:outerShdw>
          </a:effectLst>
        </p:spPr>
        <p:txBody>
          <a:bodyPr lIns="45719" rIns="45719" anchor="ctr"/>
          <a:lstStyle/>
          <a:p>
            <a:pPr/>
          </a:p>
        </p:txBody>
      </p:sp>
      <p:sp>
        <p:nvSpPr>
          <p:cNvPr id="515" name="Shape 515"/>
          <p:cNvSpPr/>
          <p:nvPr/>
        </p:nvSpPr>
        <p:spPr>
          <a:xfrm flipV="1">
            <a:off x="4497896" y="3944983"/>
            <a:ext cx="884040" cy="122681"/>
          </a:xfrm>
          <a:prstGeom prst="line">
            <a:avLst/>
          </a:prstGeom>
          <a:ln w="50800">
            <a:solidFill>
              <a:schemeClr val="accent6">
                <a:alpha val="50426"/>
              </a:schemeClr>
            </a:solidFill>
            <a:bevel/>
            <a:tailEnd type="triangle"/>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516" name="Shape 516"/>
          <p:cNvSpPr/>
          <p:nvPr/>
        </p:nvSpPr>
        <p:spPr>
          <a:xfrm flipH="1" flipV="1">
            <a:off x="3947448" y="3340870"/>
            <a:ext cx="303647" cy="557190"/>
          </a:xfrm>
          <a:prstGeom prst="line">
            <a:avLst/>
          </a:prstGeom>
          <a:ln w="50800">
            <a:solidFill>
              <a:schemeClr val="accent6">
                <a:alpha val="50426"/>
              </a:schemeClr>
            </a:solidFill>
            <a:miter lim="400000"/>
            <a:tailEnd type="triangle"/>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517" name="Shape 517"/>
          <p:cNvSpPr/>
          <p:nvPr/>
        </p:nvSpPr>
        <p:spPr>
          <a:xfrm>
            <a:off x="4396296" y="4227003"/>
            <a:ext cx="446676" cy="893449"/>
          </a:xfrm>
          <a:prstGeom prst="line">
            <a:avLst/>
          </a:prstGeom>
          <a:ln w="50800">
            <a:solidFill>
              <a:schemeClr val="accent6">
                <a:alpha val="50426"/>
              </a:schemeClr>
            </a:solidFill>
            <a:bevel/>
            <a:tailEnd type="triangle"/>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518" name="Shape 518"/>
          <p:cNvSpPr/>
          <p:nvPr/>
        </p:nvSpPr>
        <p:spPr>
          <a:xfrm flipH="1">
            <a:off x="3399856" y="4074603"/>
            <a:ext cx="717041" cy="1"/>
          </a:xfrm>
          <a:prstGeom prst="line">
            <a:avLst/>
          </a:prstGeom>
          <a:ln w="50800">
            <a:solidFill>
              <a:schemeClr val="accent6">
                <a:alpha val="50426"/>
              </a:schemeClr>
            </a:solidFill>
            <a:bevel/>
            <a:tailEnd type="triangle"/>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519" name="Shape 519"/>
          <p:cNvSpPr/>
          <p:nvPr/>
        </p:nvSpPr>
        <p:spPr>
          <a:xfrm>
            <a:off x="127590" y="3294598"/>
            <a:ext cx="3144127"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2400">
                <a:solidFill>
                  <a:schemeClr val="accent6">
                    <a:satOff val="-35873"/>
                    <a:lumOff val="-12431"/>
                  </a:schemeClr>
                </a:solidFill>
                <a:latin typeface="+mn-lt"/>
                <a:ea typeface="+mn-ea"/>
                <a:cs typeface="+mn-cs"/>
                <a:sym typeface="Helvetica"/>
              </a:defRPr>
            </a:pPr>
            <a:r>
              <a:t>Gaussian</a:t>
            </a:r>
          </a:p>
          <a:p>
            <a:pPr algn="ctr">
              <a:defRPr sz="2400">
                <a:solidFill>
                  <a:schemeClr val="accent6">
                    <a:satOff val="-35873"/>
                    <a:lumOff val="-12431"/>
                  </a:schemeClr>
                </a:solidFill>
                <a:latin typeface="+mn-lt"/>
                <a:ea typeface="+mn-ea"/>
                <a:cs typeface="+mn-cs"/>
                <a:sym typeface="Helvetica"/>
              </a:defRPr>
            </a:pPr>
            <a:r>
              <a:t>initial velocity</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mediacall" nodeType="afterEffect" presetSubtype="0" presetID="1" grpId="1" fill="hold">
                                  <p:stCondLst>
                                    <p:cond delay="0"/>
                                  </p:stCondLst>
                                  <p:childTnLst>
                                    <p:cmd type="call" cmd="playFrom(0.0)">
                                      <p:cBhvr>
                                        <p:cTn id="6" dur="33109333" fill="hold"/>
                                        <p:tgtEl>
                                          <p:spTgt spid="509"/>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100000">
                <p:cTn id="7" fill="hold" display="0">
                  <p:stCondLst>
                    <p:cond delay="indefinite"/>
                  </p:stCondLst>
                </p:cTn>
                <p:tgtEl>
                  <p:spTgt spid="509"/>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23" name="gaussian_points.png"/>
          <p:cNvPicPr>
            <a:picLocks noChangeAspect="1"/>
          </p:cNvPicPr>
          <p:nvPr/>
        </p:nvPicPr>
        <p:blipFill>
          <a:blip r:embed="rId3">
            <a:extLst/>
          </a:blip>
          <a:stretch>
            <a:fillRect/>
          </a:stretch>
        </p:blipFill>
        <p:spPr>
          <a:xfrm>
            <a:off x="889000" y="1460500"/>
            <a:ext cx="6807200" cy="5105400"/>
          </a:xfrm>
          <a:prstGeom prst="rect">
            <a:avLst/>
          </a:prstGeom>
          <a:ln w="12700">
            <a:miter lim="400000"/>
          </a:ln>
        </p:spPr>
      </p:pic>
      <p:sp>
        <p:nvSpPr>
          <p:cNvPr id="524" name="Shape 524"/>
          <p:cNvSpPr/>
          <p:nvPr/>
        </p:nvSpPr>
        <p:spPr>
          <a:xfrm rot="2567413">
            <a:off x="3997116" y="2250506"/>
            <a:ext cx="870368" cy="3525387"/>
          </a:xfrm>
          <a:prstGeom prst="ellipse">
            <a:avLst/>
          </a:prstGeom>
          <a:ln w="127000">
            <a:solidFill>
              <a:schemeClr val="accent2"/>
            </a:solidFill>
            <a:prstDash val="sysDot"/>
            <a:miter lim="400000"/>
          </a:ln>
          <a:effectLst>
            <a:outerShdw sx="100000" sy="100000" kx="0" ky="0" algn="b" rotWithShape="0" blurRad="38100" dist="23000" dir="5400000">
              <a:srgbClr val="000000">
                <a:alpha val="35000"/>
              </a:srgbClr>
            </a:outerShdw>
          </a:effectLst>
        </p:spPr>
        <p:txBody>
          <a:bodyPr lIns="45719" rIns="45719" anchor="ctr"/>
          <a:lstStyle/>
          <a:p>
            <a:pPr/>
          </a:p>
        </p:txBody>
      </p:sp>
      <p:sp>
        <p:nvSpPr>
          <p:cNvPr id="525" name="Shape 525"/>
          <p:cNvSpPr/>
          <p:nvPr>
            <p:ph type="body" sz="quarter" idx="1"/>
          </p:nvPr>
        </p:nvSpPr>
        <p:spPr>
          <a:xfrm>
            <a:off x="148430" y="1016000"/>
            <a:ext cx="8847140" cy="1358911"/>
          </a:xfrm>
          <a:prstGeom prst="rect">
            <a:avLst/>
          </a:prstGeom>
        </p:spPr>
        <p:txBody>
          <a:bodyPr/>
          <a:lstStyle/>
          <a:p>
            <a:pPr marL="0" indent="0">
              <a:buSzTx/>
              <a:buNone/>
              <a:defRPr>
                <a:latin typeface="Arial"/>
                <a:ea typeface="Arial"/>
                <a:cs typeface="Arial"/>
                <a:sym typeface="Arial"/>
              </a:defRPr>
            </a:pPr>
            <a:r>
              <a:t>for Gaussian initial velocity</a:t>
            </a:r>
          </a:p>
          <a:p>
            <a:pPr marL="0" indent="0">
              <a:buSzTx/>
              <a:buNone/>
              <a:defRPr>
                <a:latin typeface="Arial"/>
                <a:ea typeface="Arial"/>
                <a:cs typeface="Arial"/>
                <a:sym typeface="Arial"/>
              </a:defRPr>
            </a:pPr>
            <a:r>
              <a:t>final positions are Gaussian!</a:t>
            </a:r>
          </a:p>
        </p:txBody>
      </p:sp>
      <p:sp>
        <p:nvSpPr>
          <p:cNvPr id="526" name="Shape 526"/>
          <p:cNvSpPr/>
          <p:nvPr>
            <p:ph type="title"/>
          </p:nvPr>
        </p:nvSpPr>
        <p:spPr>
          <a:prstGeom prst="rect">
            <a:avLst/>
          </a:prstGeom>
        </p:spPr>
        <p:txBody>
          <a:bodyPr/>
          <a:lstStyle/>
          <a:p>
            <a:pPr/>
            <a:r>
              <a:t>HMC + quadratic has a closed form</a:t>
            </a:r>
          </a:p>
        </p:txBody>
      </p:sp>
      <p:sp>
        <p:nvSpPr>
          <p:cNvPr id="527" name="Shape 527"/>
          <p:cNvSpPr/>
          <p:nvPr/>
        </p:nvSpPr>
        <p:spPr>
          <a:xfrm>
            <a:off x="7346789" y="4491854"/>
            <a:ext cx="1" cy="1243159"/>
          </a:xfrm>
          <a:prstGeom prst="line">
            <a:avLst/>
          </a:prstGeom>
          <a:ln w="88900">
            <a:solidFill>
              <a:srgbClr val="000000"/>
            </a:solidFill>
            <a:bevel/>
            <a:tailEnd type="triangle"/>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528" name="Shape 528"/>
          <p:cNvSpPr/>
          <p:nvPr/>
        </p:nvSpPr>
        <p:spPr>
          <a:xfrm>
            <a:off x="6714934" y="3725798"/>
            <a:ext cx="1263710" cy="53576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100">
                <a:latin typeface="Arial"/>
                <a:ea typeface="Arial"/>
                <a:cs typeface="Arial"/>
                <a:sym typeface="Arial"/>
              </a:defRPr>
            </a:lvl1pPr>
          </a:lstStyle>
          <a:p>
            <a:pPr/>
            <a:r>
              <a:t>gravity</a:t>
            </a:r>
          </a:p>
        </p:txBody>
      </p:sp>
    </p:spTree>
  </p:cSld>
  <p:clrMapOvr>
    <a:masterClrMapping/>
  </p:clrMapOvr>
  <p:transition xmlns:p14="http://schemas.microsoft.com/office/powerpoint/2010/main" spd="med" advClick="1" p14:dur="1000"/>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32" name="log_approx.png"/>
          <p:cNvPicPr>
            <a:picLocks noChangeAspect="1"/>
          </p:cNvPicPr>
          <p:nvPr/>
        </p:nvPicPr>
        <p:blipFill>
          <a:blip r:embed="rId3">
            <a:extLst/>
          </a:blip>
          <a:stretch>
            <a:fillRect/>
          </a:stretch>
        </p:blipFill>
        <p:spPr>
          <a:xfrm>
            <a:off x="-20210" y="3993312"/>
            <a:ext cx="3556001" cy="2667001"/>
          </a:xfrm>
          <a:prstGeom prst="rect">
            <a:avLst/>
          </a:prstGeom>
          <a:ln w="12700">
            <a:miter lim="400000"/>
          </a:ln>
        </p:spPr>
      </p:pic>
      <p:sp>
        <p:nvSpPr>
          <p:cNvPr id="533" name="Shape 533"/>
          <p:cNvSpPr/>
          <p:nvPr/>
        </p:nvSpPr>
        <p:spPr>
          <a:xfrm rot="2412072">
            <a:off x="1883833" y="4134988"/>
            <a:ext cx="454105" cy="2098192"/>
          </a:xfrm>
          <a:prstGeom prst="ellipse">
            <a:avLst/>
          </a:prstGeom>
          <a:ln w="127000">
            <a:solidFill>
              <a:schemeClr val="accent3">
                <a:satOff val="-6373"/>
                <a:lumOff val="-10823"/>
              </a:schemeClr>
            </a:solidFill>
            <a:prstDash val="sysDot"/>
            <a:miter lim="400000"/>
          </a:ln>
          <a:effectLst>
            <a:outerShdw sx="100000" sy="100000" kx="0" ky="0" algn="b" rotWithShape="0" blurRad="38100" dist="23000" dir="5400000">
              <a:srgbClr val="000000">
                <a:alpha val="35000"/>
              </a:srgbClr>
            </a:outerShdw>
          </a:effectLst>
        </p:spPr>
        <p:txBody>
          <a:bodyPr lIns="45719" rIns="45719" anchor="ctr"/>
          <a:lstStyle/>
          <a:p>
            <a:pPr/>
          </a:p>
        </p:txBody>
      </p:sp>
      <p:sp>
        <p:nvSpPr>
          <p:cNvPr id="534" name="Shape 534"/>
          <p:cNvSpPr/>
          <p:nvPr/>
        </p:nvSpPr>
        <p:spPr>
          <a:xfrm>
            <a:off x="1934013" y="5037149"/>
            <a:ext cx="293884" cy="293870"/>
          </a:xfrm>
          <a:prstGeom prst="ellipse">
            <a:avLst/>
          </a:prstGeom>
          <a:gradFill>
            <a:gsLst>
              <a:gs pos="0">
                <a:srgbClr val="FFFB00"/>
              </a:gs>
              <a:gs pos="100000">
                <a:srgbClr val="FFFDC5"/>
              </a:gs>
            </a:gsLst>
            <a:lin ang="16200000"/>
          </a:gradFill>
          <a:ln>
            <a:solidFill>
              <a:schemeClr val="accent3">
                <a:satOff val="-6373"/>
                <a:lumOff val="-10823"/>
              </a:schemeClr>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535" name="Shape 535"/>
          <p:cNvSpPr/>
          <p:nvPr/>
        </p:nvSpPr>
        <p:spPr>
          <a:xfrm flipV="1">
            <a:off x="2176234" y="4765931"/>
            <a:ext cx="285449" cy="285449"/>
          </a:xfrm>
          <a:prstGeom prst="line">
            <a:avLst/>
          </a:prstGeom>
          <a:ln w="50800">
            <a:solidFill>
              <a:srgbClr val="FFFFFF"/>
            </a:solidFill>
            <a:bevel/>
            <a:tailEnd type="triangle"/>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pic>
        <p:nvPicPr>
          <p:cNvPr id="536" name="log_approx.png"/>
          <p:cNvPicPr>
            <a:picLocks noChangeAspect="1"/>
          </p:cNvPicPr>
          <p:nvPr/>
        </p:nvPicPr>
        <p:blipFill>
          <a:blip r:embed="rId3">
            <a:extLst/>
          </a:blip>
          <a:stretch>
            <a:fillRect/>
          </a:stretch>
        </p:blipFill>
        <p:spPr>
          <a:xfrm>
            <a:off x="-20210" y="986919"/>
            <a:ext cx="3556001" cy="2667001"/>
          </a:xfrm>
          <a:prstGeom prst="rect">
            <a:avLst/>
          </a:prstGeom>
          <a:ln w="12700">
            <a:miter lim="400000"/>
          </a:ln>
        </p:spPr>
      </p:pic>
      <p:sp>
        <p:nvSpPr>
          <p:cNvPr id="537" name="Shape 537"/>
          <p:cNvSpPr/>
          <p:nvPr>
            <p:ph type="title"/>
          </p:nvPr>
        </p:nvSpPr>
        <p:spPr>
          <a:prstGeom prst="rect">
            <a:avLst/>
          </a:prstGeom>
        </p:spPr>
        <p:txBody>
          <a:bodyPr/>
          <a:lstStyle/>
          <a:p>
            <a:pPr/>
            <a:r>
              <a:t>Recap</a:t>
            </a:r>
          </a:p>
        </p:txBody>
      </p:sp>
      <p:sp>
        <p:nvSpPr>
          <p:cNvPr id="538" name="Shape 538"/>
          <p:cNvSpPr/>
          <p:nvPr/>
        </p:nvSpPr>
        <p:spPr>
          <a:xfrm>
            <a:off x="1963944" y="1988510"/>
            <a:ext cx="293884" cy="293870"/>
          </a:xfrm>
          <a:prstGeom prst="ellipse">
            <a:avLst/>
          </a:prstGeom>
          <a:gradFill>
            <a:gsLst>
              <a:gs pos="0">
                <a:srgbClr val="FFFB00"/>
              </a:gs>
              <a:gs pos="100000">
                <a:srgbClr val="FFFDC5"/>
              </a:gs>
            </a:gsLst>
            <a:lin ang="16200000"/>
          </a:gradFill>
          <a:ln>
            <a:solidFill>
              <a:schemeClr val="accent3">
                <a:satOff val="-6373"/>
                <a:lumOff val="-10823"/>
              </a:schemeClr>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539" name="Shape 539"/>
          <p:cNvSpPr/>
          <p:nvPr/>
        </p:nvSpPr>
        <p:spPr>
          <a:xfrm>
            <a:off x="3575282" y="1278633"/>
            <a:ext cx="5426653" cy="164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700"/>
              </a:spcBef>
              <a:defRPr sz="3000">
                <a:latin typeface="+mn-lt"/>
                <a:ea typeface="+mn-ea"/>
                <a:cs typeface="+mn-cs"/>
                <a:sym typeface="Helvetica"/>
              </a:defRPr>
            </a:pPr>
            <a:r>
              <a:t>use </a:t>
            </a:r>
            <a:r>
              <a:t>2nd derivatives</a:t>
            </a:r>
            <a:r>
              <a:rPr>
                <a:solidFill>
                  <a:schemeClr val="accent2"/>
                </a:solidFill>
              </a:rPr>
              <a:t> </a:t>
            </a:r>
            <a:r>
              <a:t>(Hessian)</a:t>
            </a:r>
          </a:p>
          <a:p>
            <a:pPr>
              <a:spcBef>
                <a:spcPts val="700"/>
              </a:spcBef>
              <a:defRPr sz="3000">
                <a:latin typeface="+mn-lt"/>
                <a:ea typeface="+mn-ea"/>
                <a:cs typeface="+mn-cs"/>
                <a:sym typeface="Helvetica"/>
              </a:defRPr>
            </a:pPr>
            <a:r>
              <a:t>to characterize anisotropy</a:t>
            </a:r>
          </a:p>
          <a:p>
            <a:pPr>
              <a:spcBef>
                <a:spcPts val="700"/>
              </a:spcBef>
              <a:defRPr sz="3000">
                <a:latin typeface="+mn-lt"/>
                <a:ea typeface="+mn-ea"/>
                <a:cs typeface="+mn-cs"/>
                <a:sym typeface="Helvetica"/>
              </a:defRPr>
            </a:pPr>
            <a:r>
              <a:t>→quadratic approximation</a:t>
            </a:r>
          </a:p>
        </p:txBody>
      </p:sp>
      <p:sp>
        <p:nvSpPr>
          <p:cNvPr id="540" name="Shape 540"/>
          <p:cNvSpPr/>
          <p:nvPr/>
        </p:nvSpPr>
        <p:spPr>
          <a:xfrm>
            <a:off x="3575282" y="4009418"/>
            <a:ext cx="5557354" cy="218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700"/>
              </a:spcBef>
              <a:defRPr sz="3000">
                <a:latin typeface="+mn-lt"/>
                <a:ea typeface="+mn-ea"/>
                <a:cs typeface="+mn-cs"/>
                <a:sym typeface="Helvetica"/>
              </a:defRPr>
            </a:pPr>
            <a:r>
              <a:t>simulate Hamiltonian dynamics</a:t>
            </a:r>
          </a:p>
          <a:p>
            <a:pPr>
              <a:spcBef>
                <a:spcPts val="700"/>
              </a:spcBef>
              <a:defRPr sz="3000">
                <a:latin typeface="+mn-lt"/>
                <a:ea typeface="+mn-ea"/>
                <a:cs typeface="+mn-cs"/>
                <a:sym typeface="Helvetica"/>
              </a:defRPr>
            </a:pPr>
            <a:r>
              <a:t>to sample from quadratics</a:t>
            </a:r>
          </a:p>
          <a:p>
            <a:pPr>
              <a:spcBef>
                <a:spcPts val="700"/>
              </a:spcBef>
              <a:defRPr sz="3000">
                <a:latin typeface="+mn-lt"/>
                <a:ea typeface="+mn-ea"/>
                <a:cs typeface="+mn-cs"/>
                <a:sym typeface="Helvetica"/>
              </a:defRPr>
            </a:pPr>
          </a:p>
          <a:p>
            <a:pPr>
              <a:spcBef>
                <a:spcPts val="700"/>
              </a:spcBef>
              <a:defRPr sz="3000">
                <a:latin typeface="+mn-lt"/>
                <a:ea typeface="+mn-ea"/>
                <a:cs typeface="+mn-cs"/>
                <a:sym typeface="Helvetica"/>
              </a:defRPr>
            </a:pPr>
            <a:r>
              <a:t>results in closed-form Gaussian</a:t>
            </a:r>
          </a:p>
        </p:txBody>
      </p:sp>
      <p:sp>
        <p:nvSpPr>
          <p:cNvPr id="541" name="Shape 541"/>
          <p:cNvSpPr/>
          <p:nvPr/>
        </p:nvSpPr>
        <p:spPr>
          <a:xfrm>
            <a:off x="2385772" y="4464736"/>
            <a:ext cx="292101" cy="292087"/>
          </a:xfrm>
          <a:prstGeom prst="ellipse">
            <a:avLst/>
          </a:prstGeom>
          <a:gradFill>
            <a:gsLst>
              <a:gs pos="0">
                <a:schemeClr val="accent3">
                  <a:satOff val="-6373"/>
                  <a:lumOff val="-10823"/>
                </a:schemeClr>
              </a:gs>
              <a:gs pos="100000">
                <a:schemeClr val="accent3">
                  <a:lumOff val="22941"/>
                </a:schemeClr>
              </a:gs>
            </a:gsLst>
            <a:lin ang="16200000"/>
          </a:gradFill>
          <a:ln>
            <a:solidFill>
              <a:schemeClr val="accent3">
                <a:satOff val="-6373"/>
                <a:lumOff val="-10823"/>
              </a:schemeClr>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Tree>
  </p:cSld>
  <p:clrMapOvr>
    <a:masterClrMapping/>
  </p:clrMapOvr>
  <p:transition xmlns:p14="http://schemas.microsoft.com/office/powerpoint/2010/main" spd="med" advClick="1" p14:dur="1000"/>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5" name="Shape 545"/>
          <p:cNvSpPr/>
          <p:nvPr>
            <p:ph type="title"/>
          </p:nvPr>
        </p:nvSpPr>
        <p:spPr>
          <a:prstGeom prst="rect">
            <a:avLst/>
          </a:prstGeom>
        </p:spPr>
        <p:txBody>
          <a:bodyPr/>
          <a:lstStyle/>
          <a:p>
            <a:pPr/>
            <a:r>
              <a:t>Recap</a:t>
            </a:r>
          </a:p>
        </p:txBody>
      </p:sp>
      <p:sp>
        <p:nvSpPr>
          <p:cNvPr id="546" name="Shape 546"/>
          <p:cNvSpPr/>
          <p:nvPr>
            <p:ph type="body" idx="1"/>
          </p:nvPr>
        </p:nvSpPr>
        <p:spPr>
          <a:xfrm>
            <a:off x="719930" y="922804"/>
            <a:ext cx="7366441" cy="3415999"/>
          </a:xfrm>
          <a:prstGeom prst="rect">
            <a:avLst/>
          </a:prstGeom>
        </p:spPr>
        <p:txBody>
          <a:bodyPr/>
          <a:lstStyle/>
          <a:p>
            <a:pPr marL="0" indent="0">
              <a:buSzTx/>
              <a:buNone/>
              <a:defRPr>
                <a:latin typeface="Lucida Console"/>
                <a:ea typeface="Lucida Console"/>
                <a:cs typeface="Lucida Console"/>
                <a:sym typeface="Lucida Console"/>
              </a:defRPr>
            </a:pPr>
            <a:r>
              <a:t>Given current sample</a:t>
            </a:r>
          </a:p>
          <a:p>
            <a:pPr lvl="1" marL="0" indent="228600">
              <a:buSzTx/>
              <a:buNone/>
              <a:defRPr>
                <a:latin typeface="Lucida Console"/>
                <a:ea typeface="Lucida Console"/>
                <a:cs typeface="Lucida Console"/>
                <a:sym typeface="Lucida Console"/>
              </a:defRPr>
            </a:pPr>
            <a:r>
              <a:t>compute gradient and Hessian</a:t>
            </a:r>
          </a:p>
          <a:p>
            <a:pPr lvl="1" marL="0" indent="228600">
              <a:buSzTx/>
              <a:buNone/>
              <a:defRPr>
                <a:latin typeface="Lucida Console"/>
                <a:ea typeface="Lucida Console"/>
                <a:cs typeface="Lucida Console"/>
                <a:sym typeface="Lucida Console"/>
              </a:defRPr>
            </a:pPr>
            <a:r>
              <a:t>compute anisotropic Gaussian</a:t>
            </a:r>
          </a:p>
          <a:p>
            <a:pPr lvl="1" marL="0" indent="228600">
              <a:buSzTx/>
              <a:buNone/>
              <a:defRPr>
                <a:latin typeface="Lucida Console"/>
                <a:ea typeface="Lucida Console"/>
                <a:cs typeface="Lucida Console"/>
                <a:sym typeface="Lucida Console"/>
              </a:defRPr>
            </a:pPr>
            <a:r>
              <a:t>draw proposal</a:t>
            </a:r>
          </a:p>
          <a:p>
            <a:pPr lvl="1" marL="0" indent="228600">
              <a:buSzTx/>
              <a:buNone/>
              <a:defRPr>
                <a:latin typeface="Lucida Console"/>
                <a:ea typeface="Lucida Console"/>
                <a:cs typeface="Lucida Console"/>
                <a:sym typeface="Lucida Console"/>
              </a:defRPr>
            </a:pPr>
            <a:r>
              <a:t>probabilistically accept</a:t>
            </a:r>
          </a:p>
          <a:p>
            <a:pPr lvl="1" marL="0" indent="228600">
              <a:buSzTx/>
              <a:buNone/>
              <a:defRPr>
                <a:latin typeface="Lucida Console"/>
                <a:ea typeface="Lucida Console"/>
                <a:cs typeface="Lucida Console"/>
                <a:sym typeface="Lucida Console"/>
              </a:defRPr>
            </a:pPr>
            <a:r>
              <a:t>repeat</a:t>
            </a:r>
          </a:p>
        </p:txBody>
      </p:sp>
      <p:pic>
        <p:nvPicPr>
          <p:cNvPr id="547" name="log_func.png"/>
          <p:cNvPicPr>
            <a:picLocks noChangeAspect="1"/>
          </p:cNvPicPr>
          <p:nvPr/>
        </p:nvPicPr>
        <p:blipFill>
          <a:blip r:embed="rId3">
            <a:extLst/>
          </a:blip>
          <a:stretch>
            <a:fillRect/>
          </a:stretch>
        </p:blipFill>
        <p:spPr>
          <a:xfrm>
            <a:off x="6238136" y="4418112"/>
            <a:ext cx="2783439" cy="2087580"/>
          </a:xfrm>
          <a:prstGeom prst="rect">
            <a:avLst/>
          </a:prstGeom>
          <a:ln w="12700">
            <a:miter lim="400000"/>
          </a:ln>
        </p:spPr>
      </p:pic>
      <p:sp>
        <p:nvSpPr>
          <p:cNvPr id="548" name="Shape 548"/>
          <p:cNvSpPr/>
          <p:nvPr/>
        </p:nvSpPr>
        <p:spPr>
          <a:xfrm rot="1537921">
            <a:off x="8050559" y="4355249"/>
            <a:ext cx="445618" cy="1650093"/>
          </a:xfrm>
          <a:prstGeom prst="ellipse">
            <a:avLst/>
          </a:prstGeom>
          <a:ln w="127000">
            <a:solidFill>
              <a:schemeClr val="accent3">
                <a:satOff val="-6373"/>
                <a:lumOff val="-10823"/>
              </a:schemeClr>
            </a:solidFill>
            <a:prstDash val="sysDot"/>
            <a:miter lim="400000"/>
          </a:ln>
          <a:effectLst>
            <a:outerShdw sx="100000" sy="100000" kx="0" ky="0" algn="b" rotWithShape="0" blurRad="38100" dist="23000" dir="5400000">
              <a:srgbClr val="000000">
                <a:alpha val="35000"/>
              </a:srgbClr>
            </a:outerShdw>
          </a:effectLst>
        </p:spPr>
        <p:txBody>
          <a:bodyPr lIns="45719" rIns="45719" anchor="ctr"/>
          <a:lstStyle/>
          <a:p>
            <a:pPr/>
          </a:p>
        </p:txBody>
      </p:sp>
      <p:pic>
        <p:nvPicPr>
          <p:cNvPr id="549" name="log_func.png"/>
          <p:cNvPicPr>
            <a:picLocks noChangeAspect="1"/>
          </p:cNvPicPr>
          <p:nvPr/>
        </p:nvPicPr>
        <p:blipFill>
          <a:blip r:embed="rId3">
            <a:extLst/>
          </a:blip>
          <a:stretch>
            <a:fillRect/>
          </a:stretch>
        </p:blipFill>
        <p:spPr>
          <a:xfrm>
            <a:off x="4287866" y="4357166"/>
            <a:ext cx="2783440" cy="2087580"/>
          </a:xfrm>
          <a:prstGeom prst="rect">
            <a:avLst/>
          </a:prstGeom>
          <a:ln w="12700">
            <a:miter lim="400000"/>
          </a:ln>
        </p:spPr>
      </p:pic>
      <p:pic>
        <p:nvPicPr>
          <p:cNvPr id="550" name="log_func.png"/>
          <p:cNvPicPr>
            <a:picLocks noChangeAspect="1"/>
          </p:cNvPicPr>
          <p:nvPr/>
        </p:nvPicPr>
        <p:blipFill>
          <a:blip r:embed="rId3">
            <a:extLst/>
          </a:blip>
          <a:stretch>
            <a:fillRect/>
          </a:stretch>
        </p:blipFill>
        <p:spPr>
          <a:xfrm>
            <a:off x="1956178" y="4357166"/>
            <a:ext cx="2783440" cy="2087580"/>
          </a:xfrm>
          <a:prstGeom prst="rect">
            <a:avLst/>
          </a:prstGeom>
          <a:ln w="12700">
            <a:miter lim="400000"/>
          </a:ln>
        </p:spPr>
      </p:pic>
      <p:pic>
        <p:nvPicPr>
          <p:cNvPr id="551" name="log_func.png"/>
          <p:cNvPicPr>
            <a:picLocks noChangeAspect="1"/>
          </p:cNvPicPr>
          <p:nvPr/>
        </p:nvPicPr>
        <p:blipFill>
          <a:blip r:embed="rId3">
            <a:extLst/>
          </a:blip>
          <a:stretch>
            <a:fillRect/>
          </a:stretch>
        </p:blipFill>
        <p:spPr>
          <a:xfrm>
            <a:off x="-371160" y="4357166"/>
            <a:ext cx="2783439" cy="2087580"/>
          </a:xfrm>
          <a:prstGeom prst="rect">
            <a:avLst/>
          </a:prstGeom>
          <a:ln w="12700">
            <a:miter lim="400000"/>
          </a:ln>
        </p:spPr>
      </p:pic>
      <p:sp>
        <p:nvSpPr>
          <p:cNvPr id="552" name="Shape 552"/>
          <p:cNvSpPr/>
          <p:nvPr/>
        </p:nvSpPr>
        <p:spPr>
          <a:xfrm>
            <a:off x="3568544" y="5297542"/>
            <a:ext cx="293884" cy="293870"/>
          </a:xfrm>
          <a:prstGeom prst="ellipse">
            <a:avLst/>
          </a:prstGeom>
          <a:gradFill>
            <a:gsLst>
              <a:gs pos="0">
                <a:srgbClr val="FFFB00"/>
              </a:gs>
              <a:gs pos="100000">
                <a:srgbClr val="FFFDC5"/>
              </a:gs>
            </a:gsLst>
            <a:lin ang="16200000"/>
          </a:gradFill>
          <a:ln>
            <a:solidFill>
              <a:schemeClr val="accent3">
                <a:satOff val="-6373"/>
                <a:lumOff val="-10823"/>
              </a:schemeClr>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553" name="Shape 553"/>
          <p:cNvSpPr/>
          <p:nvPr/>
        </p:nvSpPr>
        <p:spPr>
          <a:xfrm rot="2412072">
            <a:off x="3492677" y="4619430"/>
            <a:ext cx="445618" cy="1650093"/>
          </a:xfrm>
          <a:prstGeom prst="ellipse">
            <a:avLst/>
          </a:prstGeom>
          <a:ln w="127000">
            <a:solidFill>
              <a:schemeClr val="accent3">
                <a:satOff val="-6373"/>
                <a:lumOff val="-10823"/>
              </a:schemeClr>
            </a:solidFill>
            <a:prstDash val="sysDot"/>
            <a:miter lim="400000"/>
          </a:ln>
          <a:effectLst>
            <a:outerShdw sx="100000" sy="100000" kx="0" ky="0" algn="b" rotWithShape="0" blurRad="38100" dist="23000" dir="5400000">
              <a:srgbClr val="000000">
                <a:alpha val="35000"/>
              </a:srgbClr>
            </a:outerShdw>
          </a:effectLst>
        </p:spPr>
        <p:txBody>
          <a:bodyPr lIns="45719" rIns="45719" anchor="ctr"/>
          <a:lstStyle/>
          <a:p>
            <a:pPr/>
          </a:p>
        </p:txBody>
      </p:sp>
      <p:sp>
        <p:nvSpPr>
          <p:cNvPr id="554" name="Shape 554"/>
          <p:cNvSpPr/>
          <p:nvPr/>
        </p:nvSpPr>
        <p:spPr>
          <a:xfrm flipV="1">
            <a:off x="3814761" y="5083504"/>
            <a:ext cx="244785" cy="244785"/>
          </a:xfrm>
          <a:prstGeom prst="line">
            <a:avLst/>
          </a:prstGeom>
          <a:ln w="50800">
            <a:solidFill>
              <a:srgbClr val="FFFFFF"/>
            </a:solidFill>
            <a:bevel/>
            <a:tailEnd type="triangle"/>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555" name="Shape 555"/>
          <p:cNvSpPr/>
          <p:nvPr/>
        </p:nvSpPr>
        <p:spPr>
          <a:xfrm>
            <a:off x="1190327" y="5297542"/>
            <a:ext cx="293884" cy="293870"/>
          </a:xfrm>
          <a:prstGeom prst="ellipse">
            <a:avLst/>
          </a:prstGeom>
          <a:gradFill>
            <a:gsLst>
              <a:gs pos="0">
                <a:srgbClr val="FFFB00"/>
              </a:gs>
              <a:gs pos="100000">
                <a:srgbClr val="FFFDC5"/>
              </a:gs>
            </a:gsLst>
            <a:lin ang="16200000"/>
          </a:gradFill>
          <a:ln>
            <a:solidFill>
              <a:schemeClr val="accent3">
                <a:satOff val="-6373"/>
                <a:lumOff val="-10823"/>
              </a:schemeClr>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556" name="Shape 556"/>
          <p:cNvSpPr/>
          <p:nvPr/>
        </p:nvSpPr>
        <p:spPr>
          <a:xfrm rot="2412072">
            <a:off x="1114460" y="4619431"/>
            <a:ext cx="445618" cy="1650092"/>
          </a:xfrm>
          <a:prstGeom prst="ellipse">
            <a:avLst/>
          </a:prstGeom>
          <a:ln w="127000">
            <a:solidFill>
              <a:schemeClr val="accent3">
                <a:satOff val="-6373"/>
                <a:lumOff val="-10823"/>
              </a:schemeClr>
            </a:solidFill>
            <a:prstDash val="sysDot"/>
            <a:miter lim="400000"/>
          </a:ln>
          <a:effectLst>
            <a:outerShdw sx="100000" sy="100000" kx="0" ky="0" algn="b" rotWithShape="0" blurRad="38100" dist="23000" dir="5400000">
              <a:srgbClr val="000000">
                <a:alpha val="35000"/>
              </a:srgbClr>
            </a:outerShdw>
          </a:effectLst>
        </p:spPr>
        <p:txBody>
          <a:bodyPr lIns="45719" rIns="45719" anchor="ctr"/>
          <a:lstStyle/>
          <a:p>
            <a:pPr/>
          </a:p>
        </p:txBody>
      </p:sp>
      <p:sp>
        <p:nvSpPr>
          <p:cNvPr id="557" name="Shape 557"/>
          <p:cNvSpPr/>
          <p:nvPr/>
        </p:nvSpPr>
        <p:spPr>
          <a:xfrm>
            <a:off x="2435788" y="5227576"/>
            <a:ext cx="615799" cy="1"/>
          </a:xfrm>
          <a:prstGeom prst="line">
            <a:avLst/>
          </a:prstGeom>
          <a:ln w="76200">
            <a:solidFill>
              <a:srgbClr val="000000"/>
            </a:solidFill>
            <a:bevel/>
            <a:tailEnd type="triangle"/>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558" name="Shape 558"/>
          <p:cNvSpPr/>
          <p:nvPr/>
        </p:nvSpPr>
        <p:spPr>
          <a:xfrm>
            <a:off x="4647875" y="5262229"/>
            <a:ext cx="615800" cy="1"/>
          </a:xfrm>
          <a:prstGeom prst="line">
            <a:avLst/>
          </a:prstGeom>
          <a:ln w="76200">
            <a:solidFill>
              <a:srgbClr val="000000"/>
            </a:solidFill>
            <a:bevel/>
            <a:tailEnd type="triangle"/>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559" name="Shape 559"/>
          <p:cNvSpPr/>
          <p:nvPr/>
        </p:nvSpPr>
        <p:spPr>
          <a:xfrm>
            <a:off x="6859961" y="5279376"/>
            <a:ext cx="615799" cy="1"/>
          </a:xfrm>
          <a:prstGeom prst="line">
            <a:avLst/>
          </a:prstGeom>
          <a:ln w="76200">
            <a:solidFill>
              <a:srgbClr val="000000"/>
            </a:solidFill>
            <a:bevel/>
            <a:tailEnd type="triangle"/>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560" name="Shape 560"/>
          <p:cNvSpPr/>
          <p:nvPr/>
        </p:nvSpPr>
        <p:spPr>
          <a:xfrm rot="1537921">
            <a:off x="6087590" y="4311393"/>
            <a:ext cx="445618" cy="1650093"/>
          </a:xfrm>
          <a:prstGeom prst="ellipse">
            <a:avLst/>
          </a:prstGeom>
          <a:ln w="127000">
            <a:solidFill>
              <a:schemeClr val="accent3">
                <a:satOff val="-6373"/>
                <a:lumOff val="-10823"/>
              </a:schemeClr>
            </a:solidFill>
            <a:prstDash val="sysDot"/>
            <a:miter lim="400000"/>
          </a:ln>
          <a:effectLst>
            <a:outerShdw sx="100000" sy="100000" kx="0" ky="0" algn="b" rotWithShape="0" blurRad="38100" dist="23000" dir="5400000">
              <a:srgbClr val="000000">
                <a:alpha val="35000"/>
              </a:srgbClr>
            </a:outerShdw>
          </a:effectLst>
        </p:spPr>
        <p:txBody>
          <a:bodyPr lIns="45719" rIns="45719" anchor="ctr"/>
          <a:lstStyle/>
          <a:p>
            <a:pPr/>
          </a:p>
        </p:txBody>
      </p:sp>
      <p:sp>
        <p:nvSpPr>
          <p:cNvPr id="561" name="Shape 561"/>
          <p:cNvSpPr/>
          <p:nvPr/>
        </p:nvSpPr>
        <p:spPr>
          <a:xfrm>
            <a:off x="6176157" y="4972415"/>
            <a:ext cx="293884" cy="293869"/>
          </a:xfrm>
          <a:prstGeom prst="ellipse">
            <a:avLst/>
          </a:prstGeom>
          <a:gradFill>
            <a:gsLst>
              <a:gs pos="0">
                <a:srgbClr val="FFFB00"/>
              </a:gs>
              <a:gs pos="100000">
                <a:srgbClr val="FFFDC5"/>
              </a:gs>
            </a:gsLst>
            <a:lin ang="16200000"/>
          </a:gradFill>
          <a:ln>
            <a:solidFill>
              <a:schemeClr val="accent3">
                <a:satOff val="-6373"/>
                <a:lumOff val="-10823"/>
              </a:schemeClr>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562" name="Shape 562"/>
          <p:cNvSpPr/>
          <p:nvPr/>
        </p:nvSpPr>
        <p:spPr>
          <a:xfrm>
            <a:off x="3978615" y="4819335"/>
            <a:ext cx="292101" cy="292086"/>
          </a:xfrm>
          <a:prstGeom prst="ellipse">
            <a:avLst/>
          </a:prstGeom>
          <a:gradFill>
            <a:gsLst>
              <a:gs pos="0">
                <a:schemeClr val="accent3">
                  <a:satOff val="-6373"/>
                  <a:lumOff val="-10823"/>
                </a:schemeClr>
              </a:gs>
              <a:gs pos="100000">
                <a:schemeClr val="accent3">
                  <a:lumOff val="22941"/>
                </a:schemeClr>
              </a:gs>
            </a:gsLst>
            <a:lin ang="16200000"/>
          </a:gradFill>
          <a:ln>
            <a:solidFill>
              <a:schemeClr val="accent3">
                <a:satOff val="-6373"/>
                <a:lumOff val="-10823"/>
              </a:schemeClr>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563" name="Shape 563"/>
          <p:cNvSpPr/>
          <p:nvPr/>
        </p:nvSpPr>
        <p:spPr>
          <a:xfrm flipV="1">
            <a:off x="8245098" y="4736054"/>
            <a:ext cx="228386" cy="472322"/>
          </a:xfrm>
          <a:prstGeom prst="line">
            <a:avLst/>
          </a:prstGeom>
          <a:ln w="50800">
            <a:solidFill>
              <a:srgbClr val="FFFFFF"/>
            </a:solidFill>
            <a:bevel/>
            <a:tailEnd type="triangle"/>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564" name="Shape 564"/>
          <p:cNvSpPr/>
          <p:nvPr/>
        </p:nvSpPr>
        <p:spPr>
          <a:xfrm>
            <a:off x="8350448" y="4451035"/>
            <a:ext cx="292101" cy="292086"/>
          </a:xfrm>
          <a:prstGeom prst="ellipse">
            <a:avLst/>
          </a:prstGeom>
          <a:gradFill>
            <a:gsLst>
              <a:gs pos="0">
                <a:schemeClr val="accent3">
                  <a:satOff val="-6373"/>
                  <a:lumOff val="-10823"/>
                </a:schemeClr>
              </a:gs>
              <a:gs pos="100000">
                <a:schemeClr val="accent3">
                  <a:lumOff val="22941"/>
                </a:schemeClr>
              </a:gs>
            </a:gsLst>
            <a:lin ang="16200000"/>
          </a:gradFill>
          <a:ln>
            <a:solidFill>
              <a:schemeClr val="accent3">
                <a:satOff val="-6373"/>
                <a:lumOff val="-10823"/>
              </a:schemeClr>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565" name="Shape 565"/>
          <p:cNvSpPr/>
          <p:nvPr/>
        </p:nvSpPr>
        <p:spPr>
          <a:xfrm>
            <a:off x="8126426" y="5033360"/>
            <a:ext cx="293884" cy="293870"/>
          </a:xfrm>
          <a:prstGeom prst="ellipse">
            <a:avLst/>
          </a:prstGeom>
          <a:gradFill>
            <a:gsLst>
              <a:gs pos="0">
                <a:srgbClr val="FFFB00"/>
              </a:gs>
              <a:gs pos="100000">
                <a:srgbClr val="FFFDC5"/>
              </a:gs>
            </a:gsLst>
            <a:lin ang="16200000"/>
          </a:gradFill>
          <a:ln>
            <a:solidFill>
              <a:schemeClr val="accent3">
                <a:satOff val="-6373"/>
                <a:lumOff val="-10823"/>
              </a:schemeClr>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Tree>
  </p:cSld>
  <p:clrMapOvr>
    <a:masterClrMapping/>
  </p:clrMapOvr>
  <p:transition xmlns:p14="http://schemas.microsoft.com/office/powerpoint/2010/main" spd="med" advClick="1" p14:dur="1000"/>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9" name="Shape 569"/>
          <p:cNvSpPr/>
          <p:nvPr>
            <p:ph type="title"/>
          </p:nvPr>
        </p:nvSpPr>
        <p:spPr>
          <a:prstGeom prst="rect">
            <a:avLst/>
          </a:prstGeom>
        </p:spPr>
        <p:txBody>
          <a:bodyPr/>
          <a:lstStyle/>
          <a:p>
            <a:pPr/>
            <a:r>
              <a:t>Results: Bathroom</a:t>
            </a:r>
          </a:p>
        </p:txBody>
      </p:sp>
      <p:pic>
        <p:nvPicPr>
          <p:cNvPr id="570" name="bathroom_h2mc_10min.png"/>
          <p:cNvPicPr>
            <a:picLocks noChangeAspect="1"/>
          </p:cNvPicPr>
          <p:nvPr/>
        </p:nvPicPr>
        <p:blipFill>
          <a:blip r:embed="rId3">
            <a:extLst/>
          </a:blip>
          <a:stretch>
            <a:fillRect/>
          </a:stretch>
        </p:blipFill>
        <p:spPr>
          <a:xfrm>
            <a:off x="207167" y="1580679"/>
            <a:ext cx="8354882" cy="4699621"/>
          </a:xfrm>
          <a:prstGeom prst="rect">
            <a:avLst/>
          </a:prstGeom>
          <a:ln w="12700">
            <a:miter lim="400000"/>
          </a:ln>
        </p:spPr>
      </p:pic>
      <p:sp>
        <p:nvSpPr>
          <p:cNvPr id="571" name="Shape 571"/>
          <p:cNvSpPr/>
          <p:nvPr/>
        </p:nvSpPr>
        <p:spPr>
          <a:xfrm>
            <a:off x="6836502" y="3001057"/>
            <a:ext cx="1814425" cy="1858864"/>
          </a:xfrm>
          <a:prstGeom prst="rect">
            <a:avLst/>
          </a:prstGeom>
          <a:ln w="76200">
            <a:solidFill>
              <a:srgbClr val="00DA1F"/>
            </a:solidFill>
            <a:bevel/>
          </a:ln>
          <a:effectLst>
            <a:outerShdw sx="100000" sy="100000" kx="0" ky="0" algn="b" rotWithShape="0" blurRad="38100" dist="23000" dir="5400000">
              <a:srgbClr val="000000">
                <a:alpha val="35000"/>
              </a:srgbClr>
            </a:outerShdw>
          </a:effectLst>
        </p:spPr>
        <p:txBody>
          <a:bodyPr lIns="45719" rIns="45719" anchor="ctr"/>
          <a:lstStyle/>
          <a:p>
            <a:pPr>
              <a:defRPr sz="1400">
                <a:latin typeface="Times New Roman"/>
                <a:ea typeface="Times New Roman"/>
                <a:cs typeface="Times New Roman"/>
                <a:sym typeface="Times New Roman"/>
              </a:defRPr>
            </a:pPr>
          </a:p>
        </p:txBody>
      </p:sp>
      <p:sp>
        <p:nvSpPr>
          <p:cNvPr id="572" name="Shape 572"/>
          <p:cNvSpPr/>
          <p:nvPr/>
        </p:nvSpPr>
        <p:spPr>
          <a:xfrm>
            <a:off x="4273465" y="5083243"/>
            <a:ext cx="1348544" cy="913771"/>
          </a:xfrm>
          <a:prstGeom prst="rect">
            <a:avLst/>
          </a:prstGeom>
          <a:ln w="76200">
            <a:solidFill>
              <a:srgbClr val="00DA1F"/>
            </a:solidFill>
            <a:bevel/>
          </a:ln>
          <a:effectLst>
            <a:outerShdw sx="100000" sy="100000" kx="0" ky="0" algn="b" rotWithShape="0" blurRad="38100" dist="23000" dir="5400000">
              <a:srgbClr val="000000">
                <a:alpha val="35000"/>
              </a:srgbClr>
            </a:outerShdw>
          </a:effectLst>
        </p:spPr>
        <p:txBody>
          <a:bodyPr lIns="45719" rIns="45719" anchor="ctr"/>
          <a:lstStyle/>
          <a:p>
            <a:pPr>
              <a:defRPr sz="1400">
                <a:latin typeface="Times New Roman"/>
                <a:ea typeface="Times New Roman"/>
                <a:cs typeface="Times New Roman"/>
                <a:sym typeface="Times New Roman"/>
              </a:defRPr>
            </a:pPr>
          </a:p>
        </p:txBody>
      </p:sp>
    </p:spTree>
  </p:cSld>
  <p:clrMapOvr>
    <a:masterClrMapping/>
  </p:clrMapOvr>
  <p:transition xmlns:p14="http://schemas.microsoft.com/office/powerpoint/2010/main" spd="med" advClick="1" p14:dur="1000"/>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76" name="bathroom_ref_1057_276.png"/>
          <p:cNvPicPr>
            <a:picLocks noChangeAspect="1"/>
          </p:cNvPicPr>
          <p:nvPr/>
        </p:nvPicPr>
        <p:blipFill>
          <a:blip r:embed="rId3">
            <a:extLst/>
          </a:blip>
          <a:stretch>
            <a:fillRect/>
          </a:stretch>
        </p:blipFill>
        <p:spPr>
          <a:xfrm>
            <a:off x="3348304" y="3945535"/>
            <a:ext cx="2447392" cy="2447392"/>
          </a:xfrm>
          <a:prstGeom prst="rect">
            <a:avLst/>
          </a:prstGeom>
          <a:ln w="12700">
            <a:miter lim="400000"/>
          </a:ln>
        </p:spPr>
      </p:pic>
      <p:pic>
        <p:nvPicPr>
          <p:cNvPr id="577" name="bathroom_hslt_1057_276.png"/>
          <p:cNvPicPr>
            <a:picLocks noChangeAspect="1"/>
          </p:cNvPicPr>
          <p:nvPr/>
        </p:nvPicPr>
        <p:blipFill>
          <a:blip r:embed="rId4">
            <a:extLst/>
          </a:blip>
          <a:stretch>
            <a:fillRect/>
          </a:stretch>
        </p:blipFill>
        <p:spPr>
          <a:xfrm>
            <a:off x="6260278" y="834074"/>
            <a:ext cx="2310454" cy="2310454"/>
          </a:xfrm>
          <a:prstGeom prst="rect">
            <a:avLst/>
          </a:prstGeom>
          <a:ln w="12700">
            <a:miter lim="400000"/>
          </a:ln>
        </p:spPr>
      </p:pic>
      <p:pic>
        <p:nvPicPr>
          <p:cNvPr id="578" name="bathroom_mmlt_1057_276.png"/>
          <p:cNvPicPr>
            <a:picLocks noChangeAspect="1"/>
          </p:cNvPicPr>
          <p:nvPr/>
        </p:nvPicPr>
        <p:blipFill>
          <a:blip r:embed="rId5">
            <a:extLst/>
          </a:blip>
          <a:stretch>
            <a:fillRect/>
          </a:stretch>
        </p:blipFill>
        <p:spPr>
          <a:xfrm>
            <a:off x="498803" y="834132"/>
            <a:ext cx="2310492" cy="2310491"/>
          </a:xfrm>
          <a:prstGeom prst="rect">
            <a:avLst/>
          </a:prstGeom>
          <a:ln w="12700">
            <a:miter lim="400000"/>
          </a:ln>
        </p:spPr>
      </p:pic>
      <p:pic>
        <p:nvPicPr>
          <p:cNvPr id="579" name="bathroom_modified_me_1057_276.png"/>
          <p:cNvPicPr>
            <a:picLocks noChangeAspect="1"/>
          </p:cNvPicPr>
          <p:nvPr/>
        </p:nvPicPr>
        <p:blipFill>
          <a:blip r:embed="rId6">
            <a:extLst/>
          </a:blip>
          <a:stretch>
            <a:fillRect/>
          </a:stretch>
        </p:blipFill>
        <p:spPr>
          <a:xfrm>
            <a:off x="3416754" y="834132"/>
            <a:ext cx="2310492" cy="2310491"/>
          </a:xfrm>
          <a:prstGeom prst="rect">
            <a:avLst/>
          </a:prstGeom>
          <a:ln w="12700">
            <a:miter lim="400000"/>
          </a:ln>
        </p:spPr>
      </p:pic>
      <p:pic>
        <p:nvPicPr>
          <p:cNvPr id="580" name="bathroom_h2mc_1057_276.png"/>
          <p:cNvPicPr>
            <a:picLocks noChangeAspect="1"/>
          </p:cNvPicPr>
          <p:nvPr/>
        </p:nvPicPr>
        <p:blipFill>
          <a:blip r:embed="rId7">
            <a:extLst/>
          </a:blip>
          <a:stretch>
            <a:fillRect/>
          </a:stretch>
        </p:blipFill>
        <p:spPr>
          <a:xfrm>
            <a:off x="430353" y="3945535"/>
            <a:ext cx="2447392" cy="2447392"/>
          </a:xfrm>
          <a:prstGeom prst="rect">
            <a:avLst/>
          </a:prstGeom>
          <a:ln w="12700">
            <a:miter lim="400000"/>
          </a:ln>
        </p:spPr>
      </p:pic>
      <p:sp>
        <p:nvSpPr>
          <p:cNvPr id="581" name="Shape 581"/>
          <p:cNvSpPr/>
          <p:nvPr>
            <p:ph type="title"/>
          </p:nvPr>
        </p:nvSpPr>
        <p:spPr>
          <a:prstGeom prst="rect">
            <a:avLst/>
          </a:prstGeom>
        </p:spPr>
        <p:txBody>
          <a:bodyPr/>
          <a:lstStyle/>
          <a:p>
            <a:pPr/>
            <a:r>
              <a:t>Bathroom: equal-time (10 mins) comparisons</a:t>
            </a:r>
          </a:p>
        </p:txBody>
      </p:sp>
      <p:sp>
        <p:nvSpPr>
          <p:cNvPr id="582" name="Shape 582"/>
          <p:cNvSpPr/>
          <p:nvPr/>
        </p:nvSpPr>
        <p:spPr>
          <a:xfrm>
            <a:off x="424376" y="3103239"/>
            <a:ext cx="2459346"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2400">
                <a:latin typeface="+mn-lt"/>
                <a:ea typeface="+mn-ea"/>
                <a:cs typeface="+mn-cs"/>
                <a:sym typeface="Helvetica"/>
              </a:defRPr>
            </a:pPr>
            <a:r>
              <a:t>MMLT </a:t>
            </a:r>
          </a:p>
          <a:p>
            <a:pPr algn="ctr">
              <a:defRPr sz="2400">
                <a:latin typeface="+mn-lt"/>
                <a:ea typeface="+mn-ea"/>
                <a:cs typeface="+mn-cs"/>
                <a:sym typeface="Helvetica"/>
              </a:defRPr>
            </a:pPr>
            <a:r>
              <a:t>[Hachisuka 2014]</a:t>
            </a:r>
          </a:p>
        </p:txBody>
      </p:sp>
      <p:sp>
        <p:nvSpPr>
          <p:cNvPr id="583" name="Shape 583"/>
          <p:cNvSpPr/>
          <p:nvPr/>
        </p:nvSpPr>
        <p:spPr>
          <a:xfrm>
            <a:off x="3689543" y="3106869"/>
            <a:ext cx="1849597" cy="828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sz="2400">
                <a:latin typeface="+mn-lt"/>
                <a:ea typeface="+mn-ea"/>
                <a:cs typeface="+mn-cs"/>
                <a:sym typeface="Helvetica"/>
              </a:defRPr>
            </a:pPr>
            <a:r>
              <a:t>MEMLT</a:t>
            </a:r>
          </a:p>
          <a:p>
            <a:pPr algn="ctr">
              <a:defRPr sz="2400">
                <a:latin typeface="+mn-lt"/>
                <a:ea typeface="+mn-ea"/>
                <a:cs typeface="+mn-cs"/>
                <a:sym typeface="Helvetica"/>
              </a:defRPr>
            </a:pPr>
            <a:r>
              <a:t>[Jakob 2012]</a:t>
            </a:r>
          </a:p>
        </p:txBody>
      </p:sp>
      <p:sp>
        <p:nvSpPr>
          <p:cNvPr id="584" name="Shape 584"/>
          <p:cNvSpPr/>
          <p:nvPr/>
        </p:nvSpPr>
        <p:spPr>
          <a:xfrm>
            <a:off x="1161670" y="6396769"/>
            <a:ext cx="984757" cy="459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atin typeface="+mn-lt"/>
                <a:ea typeface="+mn-ea"/>
                <a:cs typeface="+mn-cs"/>
                <a:sym typeface="Helvetica"/>
              </a:defRPr>
            </a:lvl1pPr>
          </a:lstStyle>
          <a:p>
            <a:pPr/>
            <a:r>
              <a:t>OURS</a:t>
            </a:r>
          </a:p>
        </p:txBody>
      </p:sp>
      <p:sp>
        <p:nvSpPr>
          <p:cNvPr id="585" name="Shape 585"/>
          <p:cNvSpPr/>
          <p:nvPr/>
        </p:nvSpPr>
        <p:spPr>
          <a:xfrm>
            <a:off x="3215581" y="6396769"/>
            <a:ext cx="2712838"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latin typeface="+mn-lt"/>
                <a:ea typeface="+mn-ea"/>
                <a:cs typeface="+mn-cs"/>
                <a:sym typeface="Helvetica"/>
              </a:defRPr>
            </a:lvl1pPr>
          </a:lstStyle>
          <a:p>
            <a:pPr/>
            <a:r>
              <a:t>Reference (2 days)</a:t>
            </a:r>
          </a:p>
        </p:txBody>
      </p:sp>
      <p:pic>
        <p:nvPicPr>
          <p:cNvPr id="586" name="bathroom_h2mc_10min.png"/>
          <p:cNvPicPr>
            <a:picLocks noChangeAspect="1"/>
          </p:cNvPicPr>
          <p:nvPr/>
        </p:nvPicPr>
        <p:blipFill>
          <a:blip r:embed="rId8">
            <a:extLst/>
          </a:blip>
          <a:stretch>
            <a:fillRect/>
          </a:stretch>
        </p:blipFill>
        <p:spPr>
          <a:xfrm>
            <a:off x="6396009" y="5117977"/>
            <a:ext cx="2459347" cy="1383383"/>
          </a:xfrm>
          <a:prstGeom prst="rect">
            <a:avLst/>
          </a:prstGeom>
          <a:ln w="12700">
            <a:miter lim="400000"/>
          </a:ln>
        </p:spPr>
      </p:pic>
      <p:sp>
        <p:nvSpPr>
          <p:cNvPr id="587" name="Shape 587"/>
          <p:cNvSpPr/>
          <p:nvPr/>
        </p:nvSpPr>
        <p:spPr>
          <a:xfrm>
            <a:off x="8348255" y="5530007"/>
            <a:ext cx="566844" cy="559324"/>
          </a:xfrm>
          <a:prstGeom prst="rect">
            <a:avLst/>
          </a:prstGeom>
          <a:ln w="76200">
            <a:solidFill>
              <a:srgbClr val="00DA1F"/>
            </a:solidFill>
            <a:bevel/>
          </a:ln>
          <a:effectLst>
            <a:outerShdw sx="100000" sy="100000" kx="0" ky="0" algn="b" rotWithShape="0" blurRad="38100" dist="23000" dir="5400000">
              <a:srgbClr val="000000">
                <a:alpha val="35000"/>
              </a:srgbClr>
            </a:outerShdw>
          </a:effectLst>
        </p:spPr>
        <p:txBody>
          <a:bodyPr lIns="45719" rIns="45719" anchor="ctr"/>
          <a:lstStyle/>
          <a:p>
            <a:pPr>
              <a:defRPr sz="1400">
                <a:latin typeface="Times New Roman"/>
                <a:ea typeface="Times New Roman"/>
                <a:cs typeface="Times New Roman"/>
                <a:sym typeface="Times New Roman"/>
              </a:defRPr>
            </a:pPr>
          </a:p>
        </p:txBody>
      </p:sp>
      <p:sp>
        <p:nvSpPr>
          <p:cNvPr id="588" name="Shape 588"/>
          <p:cNvSpPr/>
          <p:nvPr/>
        </p:nvSpPr>
        <p:spPr>
          <a:xfrm>
            <a:off x="353787" y="3888277"/>
            <a:ext cx="2600524" cy="2914936"/>
          </a:xfrm>
          <a:prstGeom prst="rect">
            <a:avLst/>
          </a:prstGeom>
          <a:ln w="76200">
            <a:solidFill>
              <a:schemeClr val="accent2"/>
            </a:solidFill>
            <a:bevel/>
          </a:ln>
          <a:effectLst>
            <a:outerShdw sx="100000" sy="100000" kx="0" ky="0" algn="b" rotWithShape="0" blurRad="38100" dist="23000" dir="5400000">
              <a:srgbClr val="000000">
                <a:alpha val="35000"/>
              </a:srgbClr>
            </a:outerShdw>
          </a:effectLst>
        </p:spPr>
        <p:txBody>
          <a:bodyPr lIns="45719" rIns="45719" anchor="ctr"/>
          <a:lstStyle/>
          <a:p>
            <a:pPr>
              <a:defRPr sz="1400">
                <a:latin typeface="Times New Roman"/>
                <a:ea typeface="Times New Roman"/>
                <a:cs typeface="Times New Roman"/>
                <a:sym typeface="Times New Roman"/>
              </a:defRPr>
            </a:pPr>
          </a:p>
        </p:txBody>
      </p:sp>
      <p:sp>
        <p:nvSpPr>
          <p:cNvPr id="589" name="Shape 589"/>
          <p:cNvSpPr/>
          <p:nvPr/>
        </p:nvSpPr>
        <p:spPr>
          <a:xfrm>
            <a:off x="6174447" y="3154494"/>
            <a:ext cx="2561442" cy="1196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sz="2400">
                <a:latin typeface="+mn-lt"/>
                <a:ea typeface="+mn-ea"/>
                <a:cs typeface="+mn-cs"/>
                <a:sym typeface="Helvetica"/>
              </a:defRPr>
            </a:pPr>
            <a:r>
              <a:t>HSLT</a:t>
            </a:r>
          </a:p>
          <a:p>
            <a:pPr algn="ctr">
              <a:defRPr sz="2400">
                <a:latin typeface="+mn-lt"/>
                <a:ea typeface="+mn-ea"/>
                <a:cs typeface="+mn-cs"/>
                <a:sym typeface="Helvetica"/>
              </a:defRPr>
            </a:pPr>
            <a:r>
              <a:t>[Kaplanyan 2014,</a:t>
            </a:r>
          </a:p>
          <a:p>
            <a:pPr algn="ctr">
              <a:defRPr sz="2400">
                <a:latin typeface="+mn-lt"/>
                <a:ea typeface="+mn-ea"/>
                <a:cs typeface="+mn-cs"/>
                <a:sym typeface="Helvetica"/>
              </a:defRPr>
            </a:pPr>
            <a:r>
              <a:t>Hanika 2015]</a:t>
            </a:r>
          </a:p>
        </p:txBody>
      </p:sp>
    </p:spTree>
  </p:cSld>
  <p:clrMapOvr>
    <a:masterClrMapping/>
  </p:clrMapOvr>
  <p:transition xmlns:p14="http://schemas.microsoft.com/office/powerpoint/2010/main" spd="med" advClick="1" p14:dur="1000"/>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93" name="bathroom_ref_630_590.png"/>
          <p:cNvPicPr>
            <a:picLocks noChangeAspect="1"/>
          </p:cNvPicPr>
          <p:nvPr/>
        </p:nvPicPr>
        <p:blipFill>
          <a:blip r:embed="rId3">
            <a:extLst/>
          </a:blip>
          <a:stretch>
            <a:fillRect/>
          </a:stretch>
        </p:blipFill>
        <p:spPr>
          <a:xfrm>
            <a:off x="3371800" y="3969031"/>
            <a:ext cx="2400400" cy="2400400"/>
          </a:xfrm>
          <a:prstGeom prst="rect">
            <a:avLst/>
          </a:prstGeom>
          <a:ln w="12700">
            <a:miter lim="400000"/>
          </a:ln>
        </p:spPr>
      </p:pic>
      <p:pic>
        <p:nvPicPr>
          <p:cNvPr id="594" name="bathroom_h2mc_630_590.png"/>
          <p:cNvPicPr>
            <a:picLocks noChangeAspect="1"/>
          </p:cNvPicPr>
          <p:nvPr/>
        </p:nvPicPr>
        <p:blipFill>
          <a:blip r:embed="rId4">
            <a:extLst/>
          </a:blip>
          <a:stretch>
            <a:fillRect/>
          </a:stretch>
        </p:blipFill>
        <p:spPr>
          <a:xfrm>
            <a:off x="439809" y="3954991"/>
            <a:ext cx="2428480" cy="2428480"/>
          </a:xfrm>
          <a:prstGeom prst="rect">
            <a:avLst/>
          </a:prstGeom>
          <a:ln w="12700">
            <a:miter lim="400000"/>
          </a:ln>
        </p:spPr>
      </p:pic>
      <p:pic>
        <p:nvPicPr>
          <p:cNvPr id="595" name="bathroom_hslt_630_590.png"/>
          <p:cNvPicPr>
            <a:picLocks noChangeAspect="1"/>
          </p:cNvPicPr>
          <p:nvPr/>
        </p:nvPicPr>
        <p:blipFill>
          <a:blip r:embed="rId5">
            <a:extLst/>
          </a:blip>
          <a:stretch>
            <a:fillRect/>
          </a:stretch>
        </p:blipFill>
        <p:spPr>
          <a:xfrm>
            <a:off x="6201342" y="775138"/>
            <a:ext cx="2428479" cy="2428479"/>
          </a:xfrm>
          <a:prstGeom prst="rect">
            <a:avLst/>
          </a:prstGeom>
          <a:ln w="12700">
            <a:miter lim="400000"/>
          </a:ln>
        </p:spPr>
      </p:pic>
      <p:pic>
        <p:nvPicPr>
          <p:cNvPr id="596" name="bathroom_modified_me_630_590.png"/>
          <p:cNvPicPr>
            <a:picLocks noChangeAspect="1"/>
          </p:cNvPicPr>
          <p:nvPr/>
        </p:nvPicPr>
        <p:blipFill>
          <a:blip r:embed="rId6">
            <a:extLst/>
          </a:blip>
          <a:stretch>
            <a:fillRect/>
          </a:stretch>
        </p:blipFill>
        <p:spPr>
          <a:xfrm>
            <a:off x="3326846" y="789177"/>
            <a:ext cx="2400400" cy="2400401"/>
          </a:xfrm>
          <a:prstGeom prst="rect">
            <a:avLst/>
          </a:prstGeom>
          <a:ln w="12700">
            <a:miter lim="400000"/>
          </a:ln>
        </p:spPr>
      </p:pic>
      <p:pic>
        <p:nvPicPr>
          <p:cNvPr id="597" name="bathroom_mmlt_630_590.png"/>
          <p:cNvPicPr>
            <a:picLocks noChangeAspect="1"/>
          </p:cNvPicPr>
          <p:nvPr/>
        </p:nvPicPr>
        <p:blipFill>
          <a:blip r:embed="rId7">
            <a:extLst/>
          </a:blip>
          <a:stretch>
            <a:fillRect/>
          </a:stretch>
        </p:blipFill>
        <p:spPr>
          <a:xfrm>
            <a:off x="438916" y="774245"/>
            <a:ext cx="2430265" cy="2430265"/>
          </a:xfrm>
          <a:prstGeom prst="rect">
            <a:avLst/>
          </a:prstGeom>
          <a:ln w="12700">
            <a:miter lim="400000"/>
          </a:ln>
        </p:spPr>
      </p:pic>
      <p:sp>
        <p:nvSpPr>
          <p:cNvPr id="598" name="Shape 598"/>
          <p:cNvSpPr/>
          <p:nvPr>
            <p:ph type="title"/>
          </p:nvPr>
        </p:nvSpPr>
        <p:spPr>
          <a:prstGeom prst="rect">
            <a:avLst/>
          </a:prstGeom>
        </p:spPr>
        <p:txBody>
          <a:bodyPr/>
          <a:lstStyle/>
          <a:p>
            <a:pPr/>
            <a:r>
              <a:t>Bathroom: equal-time (10 mins) comparisons</a:t>
            </a:r>
          </a:p>
        </p:txBody>
      </p:sp>
      <p:sp>
        <p:nvSpPr>
          <p:cNvPr id="599" name="Shape 599"/>
          <p:cNvSpPr/>
          <p:nvPr/>
        </p:nvSpPr>
        <p:spPr>
          <a:xfrm>
            <a:off x="424376" y="3103239"/>
            <a:ext cx="2459346"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2400">
                <a:latin typeface="+mn-lt"/>
                <a:ea typeface="+mn-ea"/>
                <a:cs typeface="+mn-cs"/>
                <a:sym typeface="Helvetica"/>
              </a:defRPr>
            </a:pPr>
            <a:r>
              <a:t>MMLT </a:t>
            </a:r>
          </a:p>
          <a:p>
            <a:pPr algn="ctr">
              <a:defRPr sz="2400">
                <a:latin typeface="+mn-lt"/>
                <a:ea typeface="+mn-ea"/>
                <a:cs typeface="+mn-cs"/>
                <a:sym typeface="Helvetica"/>
              </a:defRPr>
            </a:pPr>
            <a:r>
              <a:t>[Hachisuka 2014]</a:t>
            </a:r>
          </a:p>
        </p:txBody>
      </p:sp>
      <p:sp>
        <p:nvSpPr>
          <p:cNvPr id="600" name="Shape 600"/>
          <p:cNvSpPr/>
          <p:nvPr/>
        </p:nvSpPr>
        <p:spPr>
          <a:xfrm>
            <a:off x="6174447" y="3154494"/>
            <a:ext cx="2561442" cy="1196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sz="2400">
                <a:latin typeface="+mn-lt"/>
                <a:ea typeface="+mn-ea"/>
                <a:cs typeface="+mn-cs"/>
                <a:sym typeface="Helvetica"/>
              </a:defRPr>
            </a:pPr>
            <a:r>
              <a:t>HSLT</a:t>
            </a:r>
          </a:p>
          <a:p>
            <a:pPr algn="ctr">
              <a:defRPr sz="2400">
                <a:latin typeface="+mn-lt"/>
                <a:ea typeface="+mn-ea"/>
                <a:cs typeface="+mn-cs"/>
                <a:sym typeface="Helvetica"/>
              </a:defRPr>
            </a:pPr>
            <a:r>
              <a:t>[Kaplanyan 2014,</a:t>
            </a:r>
          </a:p>
          <a:p>
            <a:pPr algn="ctr">
              <a:defRPr sz="2400">
                <a:latin typeface="+mn-lt"/>
                <a:ea typeface="+mn-ea"/>
                <a:cs typeface="+mn-cs"/>
                <a:sym typeface="Helvetica"/>
              </a:defRPr>
            </a:pPr>
            <a:r>
              <a:t>Hanika 2015]</a:t>
            </a:r>
          </a:p>
        </p:txBody>
      </p:sp>
      <p:sp>
        <p:nvSpPr>
          <p:cNvPr id="601" name="Shape 601"/>
          <p:cNvSpPr/>
          <p:nvPr/>
        </p:nvSpPr>
        <p:spPr>
          <a:xfrm>
            <a:off x="3689543" y="3106869"/>
            <a:ext cx="1849597" cy="828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sz="2400">
                <a:latin typeface="+mn-lt"/>
                <a:ea typeface="+mn-ea"/>
                <a:cs typeface="+mn-cs"/>
                <a:sym typeface="Helvetica"/>
              </a:defRPr>
            </a:pPr>
            <a:r>
              <a:t>MEMLT</a:t>
            </a:r>
          </a:p>
          <a:p>
            <a:pPr algn="ctr">
              <a:defRPr sz="2400">
                <a:latin typeface="+mn-lt"/>
                <a:ea typeface="+mn-ea"/>
                <a:cs typeface="+mn-cs"/>
                <a:sym typeface="Helvetica"/>
              </a:defRPr>
            </a:pPr>
            <a:r>
              <a:t>[Jakob 2012]</a:t>
            </a:r>
          </a:p>
        </p:txBody>
      </p:sp>
      <p:sp>
        <p:nvSpPr>
          <p:cNvPr id="602" name="Shape 602"/>
          <p:cNvSpPr/>
          <p:nvPr/>
        </p:nvSpPr>
        <p:spPr>
          <a:xfrm>
            <a:off x="1161670" y="6396769"/>
            <a:ext cx="984757" cy="459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atin typeface="+mn-lt"/>
                <a:ea typeface="+mn-ea"/>
                <a:cs typeface="+mn-cs"/>
                <a:sym typeface="Helvetica"/>
              </a:defRPr>
            </a:lvl1pPr>
          </a:lstStyle>
          <a:p>
            <a:pPr/>
            <a:r>
              <a:t>OURS</a:t>
            </a:r>
          </a:p>
        </p:txBody>
      </p:sp>
      <p:pic>
        <p:nvPicPr>
          <p:cNvPr id="603" name="bathroom_h2mc_10min.png"/>
          <p:cNvPicPr>
            <a:picLocks noChangeAspect="1"/>
          </p:cNvPicPr>
          <p:nvPr/>
        </p:nvPicPr>
        <p:blipFill>
          <a:blip r:embed="rId8">
            <a:extLst/>
          </a:blip>
          <a:stretch>
            <a:fillRect/>
          </a:stretch>
        </p:blipFill>
        <p:spPr>
          <a:xfrm>
            <a:off x="6396009" y="5117977"/>
            <a:ext cx="2459347" cy="1383383"/>
          </a:xfrm>
          <a:prstGeom prst="rect">
            <a:avLst/>
          </a:prstGeom>
          <a:ln w="12700">
            <a:miter lim="400000"/>
          </a:ln>
        </p:spPr>
      </p:pic>
      <p:sp>
        <p:nvSpPr>
          <p:cNvPr id="604" name="Shape 604"/>
          <p:cNvSpPr/>
          <p:nvPr/>
        </p:nvSpPr>
        <p:spPr>
          <a:xfrm>
            <a:off x="7507663" y="6064579"/>
            <a:ext cx="566844" cy="383541"/>
          </a:xfrm>
          <a:prstGeom prst="rect">
            <a:avLst/>
          </a:prstGeom>
          <a:ln w="76200">
            <a:solidFill>
              <a:srgbClr val="00DA1F"/>
            </a:solidFill>
            <a:bevel/>
          </a:ln>
          <a:effectLst>
            <a:outerShdw sx="100000" sy="100000" kx="0" ky="0" algn="b" rotWithShape="0" blurRad="38100" dist="23000" dir="5400000">
              <a:srgbClr val="000000">
                <a:alpha val="35000"/>
              </a:srgbClr>
            </a:outerShdw>
          </a:effectLst>
        </p:spPr>
        <p:txBody>
          <a:bodyPr lIns="45719" rIns="45719" anchor="ctr"/>
          <a:lstStyle/>
          <a:p>
            <a:pPr>
              <a:defRPr sz="1400">
                <a:latin typeface="Times New Roman"/>
                <a:ea typeface="Times New Roman"/>
                <a:cs typeface="Times New Roman"/>
                <a:sym typeface="Times New Roman"/>
              </a:defRPr>
            </a:pPr>
          </a:p>
        </p:txBody>
      </p:sp>
      <p:sp>
        <p:nvSpPr>
          <p:cNvPr id="605" name="Shape 605"/>
          <p:cNvSpPr/>
          <p:nvPr/>
        </p:nvSpPr>
        <p:spPr>
          <a:xfrm>
            <a:off x="353787" y="3888277"/>
            <a:ext cx="2600524" cy="2914936"/>
          </a:xfrm>
          <a:prstGeom prst="rect">
            <a:avLst/>
          </a:prstGeom>
          <a:ln w="76200">
            <a:solidFill>
              <a:schemeClr val="accent2"/>
            </a:solidFill>
            <a:bevel/>
          </a:ln>
          <a:effectLst>
            <a:outerShdw sx="100000" sy="100000" kx="0" ky="0" algn="b" rotWithShape="0" blurRad="38100" dist="23000" dir="5400000">
              <a:srgbClr val="000000">
                <a:alpha val="35000"/>
              </a:srgbClr>
            </a:outerShdw>
          </a:effectLst>
        </p:spPr>
        <p:txBody>
          <a:bodyPr lIns="45719" rIns="45719" anchor="ctr"/>
          <a:lstStyle/>
          <a:p>
            <a:pPr>
              <a:defRPr sz="1400">
                <a:latin typeface="Times New Roman"/>
                <a:ea typeface="Times New Roman"/>
                <a:cs typeface="Times New Roman"/>
                <a:sym typeface="Times New Roman"/>
              </a:defRPr>
            </a:pPr>
          </a:p>
        </p:txBody>
      </p:sp>
      <p:sp>
        <p:nvSpPr>
          <p:cNvPr id="606" name="Shape 606"/>
          <p:cNvSpPr/>
          <p:nvPr/>
        </p:nvSpPr>
        <p:spPr>
          <a:xfrm>
            <a:off x="3215581" y="6396769"/>
            <a:ext cx="2712838"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latin typeface="+mn-lt"/>
                <a:ea typeface="+mn-ea"/>
                <a:cs typeface="+mn-cs"/>
                <a:sym typeface="Helvetica"/>
              </a:defRPr>
            </a:lvl1pPr>
          </a:lstStyle>
          <a:p>
            <a:pPr/>
            <a:r>
              <a:t>Reference (2 days)</a:t>
            </a:r>
          </a:p>
        </p:txBody>
      </p:sp>
    </p:spTree>
  </p:cSld>
  <p:clrMapOvr>
    <a:masterClrMapping/>
  </p:clrMapOvr>
  <p:transition xmlns:p14="http://schemas.microsoft.com/office/powerpoint/2010/main" spd="med" advClick="1" p14:dur="1000"/>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0" name="Shape 610"/>
          <p:cNvSpPr/>
          <p:nvPr>
            <p:ph type="title"/>
          </p:nvPr>
        </p:nvSpPr>
        <p:spPr>
          <a:prstGeom prst="rect">
            <a:avLst/>
          </a:prstGeom>
        </p:spPr>
        <p:txBody>
          <a:bodyPr/>
          <a:lstStyle/>
          <a:p>
            <a:pPr/>
            <a:r>
              <a:t>Extension to time</a:t>
            </a:r>
          </a:p>
        </p:txBody>
      </p:sp>
      <p:pic>
        <p:nvPicPr>
          <p:cNvPr id="611" name="street_h2mc_20min_direct.png"/>
          <p:cNvPicPr>
            <a:picLocks noChangeAspect="1"/>
          </p:cNvPicPr>
          <p:nvPr/>
        </p:nvPicPr>
        <p:blipFill>
          <a:blip r:embed="rId3">
            <a:extLst/>
          </a:blip>
          <a:stretch>
            <a:fillRect/>
          </a:stretch>
        </p:blipFill>
        <p:spPr>
          <a:xfrm>
            <a:off x="1190395" y="2052498"/>
            <a:ext cx="6388426" cy="4791319"/>
          </a:xfrm>
          <a:prstGeom prst="rect">
            <a:avLst/>
          </a:prstGeom>
          <a:ln w="12700">
            <a:miter lim="400000"/>
          </a:ln>
        </p:spPr>
      </p:pic>
      <p:sp>
        <p:nvSpPr>
          <p:cNvPr id="612" name="Shape 612"/>
          <p:cNvSpPr/>
          <p:nvPr/>
        </p:nvSpPr>
        <p:spPr>
          <a:xfrm>
            <a:off x="2694512" y="3455299"/>
            <a:ext cx="1105573" cy="935035"/>
          </a:xfrm>
          <a:prstGeom prst="rect">
            <a:avLst/>
          </a:prstGeom>
          <a:ln w="76200">
            <a:solidFill>
              <a:srgbClr val="00DA1F"/>
            </a:solidFill>
            <a:bevel/>
          </a:ln>
          <a:effectLst>
            <a:outerShdw sx="100000" sy="100000" kx="0" ky="0" algn="b" rotWithShape="0" blurRad="38100" dist="23000" dir="5400000">
              <a:srgbClr val="000000">
                <a:alpha val="35000"/>
              </a:srgbClr>
            </a:outerShdw>
          </a:effectLst>
        </p:spPr>
        <p:txBody>
          <a:bodyPr lIns="45719" rIns="45719" anchor="ctr"/>
          <a:lstStyle/>
          <a:p>
            <a:pPr>
              <a:defRPr sz="1400">
                <a:latin typeface="Times New Roman"/>
                <a:ea typeface="Times New Roman"/>
                <a:cs typeface="Times New Roman"/>
                <a:sym typeface="Times New Roman"/>
              </a:defRPr>
            </a:pPr>
          </a:p>
        </p:txBody>
      </p:sp>
      <p:sp>
        <p:nvSpPr>
          <p:cNvPr id="613" name="Shape 613"/>
          <p:cNvSpPr/>
          <p:nvPr>
            <p:ph type="body" sz="quarter" idx="1"/>
          </p:nvPr>
        </p:nvSpPr>
        <p:spPr>
          <a:xfrm>
            <a:off x="148430" y="918076"/>
            <a:ext cx="7854706" cy="1379249"/>
          </a:xfrm>
          <a:prstGeom prst="rect">
            <a:avLst/>
          </a:prstGeom>
        </p:spPr>
        <p:txBody>
          <a:bodyPr/>
          <a:lstStyle>
            <a:lvl1pPr marL="0" indent="0">
              <a:buSzTx/>
              <a:buNone/>
            </a:lvl1pPr>
          </a:lstStyle>
          <a:p>
            <a:pPr/>
            <a:r>
              <a:t>Our method is general thanks to automatic differentiation</a:t>
            </a:r>
          </a:p>
        </p:txBody>
      </p:sp>
    </p:spTree>
  </p:cSld>
  <p:clrMapOvr>
    <a:masterClrMapping/>
  </p:clrMapOvr>
  <p:transition xmlns:p14="http://schemas.microsoft.com/office/powerpoint/2010/main" spd="med" advClick="1" p14:dur="1000"/>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17" name="street_ref_184_149.png"/>
          <p:cNvPicPr>
            <a:picLocks noChangeAspect="1"/>
          </p:cNvPicPr>
          <p:nvPr/>
        </p:nvPicPr>
        <p:blipFill>
          <a:blip r:embed="rId3">
            <a:extLst/>
          </a:blip>
          <a:stretch>
            <a:fillRect/>
          </a:stretch>
        </p:blipFill>
        <p:spPr>
          <a:xfrm>
            <a:off x="3794086" y="3936769"/>
            <a:ext cx="2301145" cy="2301146"/>
          </a:xfrm>
          <a:prstGeom prst="rect">
            <a:avLst/>
          </a:prstGeom>
          <a:ln w="12700">
            <a:miter lim="400000"/>
          </a:ln>
        </p:spPr>
      </p:pic>
      <p:pic>
        <p:nvPicPr>
          <p:cNvPr id="618" name="street_mmlt_184_149.png"/>
          <p:cNvPicPr>
            <a:picLocks noChangeAspect="1"/>
          </p:cNvPicPr>
          <p:nvPr/>
        </p:nvPicPr>
        <p:blipFill>
          <a:blip r:embed="rId4">
            <a:extLst/>
          </a:blip>
          <a:stretch>
            <a:fillRect/>
          </a:stretch>
        </p:blipFill>
        <p:spPr>
          <a:xfrm>
            <a:off x="718750" y="895728"/>
            <a:ext cx="2301145" cy="2301146"/>
          </a:xfrm>
          <a:prstGeom prst="rect">
            <a:avLst/>
          </a:prstGeom>
          <a:ln w="12700">
            <a:miter lim="400000"/>
          </a:ln>
        </p:spPr>
      </p:pic>
      <p:pic>
        <p:nvPicPr>
          <p:cNvPr id="619" name="street_h2mc_184_149.png"/>
          <p:cNvPicPr>
            <a:picLocks noChangeAspect="1"/>
          </p:cNvPicPr>
          <p:nvPr/>
        </p:nvPicPr>
        <p:blipFill>
          <a:blip r:embed="rId5">
            <a:extLst/>
          </a:blip>
          <a:stretch>
            <a:fillRect/>
          </a:stretch>
        </p:blipFill>
        <p:spPr>
          <a:xfrm>
            <a:off x="718750" y="3936769"/>
            <a:ext cx="2301145" cy="2301146"/>
          </a:xfrm>
          <a:prstGeom prst="rect">
            <a:avLst/>
          </a:prstGeom>
          <a:ln w="12700">
            <a:miter lim="400000"/>
          </a:ln>
        </p:spPr>
      </p:pic>
      <p:pic>
        <p:nvPicPr>
          <p:cNvPr id="620" name="street_me_184_149.png"/>
          <p:cNvPicPr>
            <a:picLocks noChangeAspect="1"/>
          </p:cNvPicPr>
          <p:nvPr/>
        </p:nvPicPr>
        <p:blipFill>
          <a:blip r:embed="rId6">
            <a:extLst/>
          </a:blip>
          <a:stretch>
            <a:fillRect/>
          </a:stretch>
        </p:blipFill>
        <p:spPr>
          <a:xfrm>
            <a:off x="3767998" y="869641"/>
            <a:ext cx="2353321" cy="2353321"/>
          </a:xfrm>
          <a:prstGeom prst="rect">
            <a:avLst/>
          </a:prstGeom>
          <a:ln w="12700">
            <a:miter lim="400000"/>
          </a:ln>
        </p:spPr>
      </p:pic>
      <p:sp>
        <p:nvSpPr>
          <p:cNvPr id="621" name="Shape 621"/>
          <p:cNvSpPr/>
          <p:nvPr>
            <p:ph type="title"/>
          </p:nvPr>
        </p:nvSpPr>
        <p:spPr>
          <a:prstGeom prst="rect">
            <a:avLst/>
          </a:prstGeom>
        </p:spPr>
        <p:txBody>
          <a:bodyPr/>
          <a:lstStyle/>
          <a:p>
            <a:pPr/>
            <a:r>
              <a:t>Cars: equal-time (20 mins) comparisons</a:t>
            </a:r>
          </a:p>
        </p:txBody>
      </p:sp>
      <p:pic>
        <p:nvPicPr>
          <p:cNvPr id="622" name="street_h2mc_20min_direct.png"/>
          <p:cNvPicPr>
            <a:picLocks noChangeAspect="1"/>
          </p:cNvPicPr>
          <p:nvPr/>
        </p:nvPicPr>
        <p:blipFill>
          <a:blip r:embed="rId7">
            <a:extLst/>
          </a:blip>
          <a:stretch>
            <a:fillRect/>
          </a:stretch>
        </p:blipFill>
        <p:spPr>
          <a:xfrm>
            <a:off x="6654148" y="4967041"/>
            <a:ext cx="2301146" cy="1725859"/>
          </a:xfrm>
          <a:prstGeom prst="rect">
            <a:avLst/>
          </a:prstGeom>
          <a:ln w="12700">
            <a:miter lim="400000"/>
          </a:ln>
        </p:spPr>
      </p:pic>
      <p:sp>
        <p:nvSpPr>
          <p:cNvPr id="623" name="Shape 623"/>
          <p:cNvSpPr/>
          <p:nvPr/>
        </p:nvSpPr>
        <p:spPr>
          <a:xfrm>
            <a:off x="7245352" y="5227064"/>
            <a:ext cx="449591" cy="467877"/>
          </a:xfrm>
          <a:prstGeom prst="rect">
            <a:avLst/>
          </a:prstGeom>
          <a:ln w="76200">
            <a:solidFill>
              <a:srgbClr val="00DA1F"/>
            </a:solidFill>
            <a:bevel/>
          </a:ln>
          <a:effectLst>
            <a:outerShdw sx="100000" sy="100000" kx="0" ky="0" algn="b" rotWithShape="0" blurRad="38100" dist="23000" dir="5400000">
              <a:srgbClr val="000000">
                <a:alpha val="35000"/>
              </a:srgbClr>
            </a:outerShdw>
          </a:effectLst>
        </p:spPr>
        <p:txBody>
          <a:bodyPr lIns="45719" rIns="45719" anchor="ctr"/>
          <a:lstStyle/>
          <a:p>
            <a:pPr>
              <a:defRPr sz="1400">
                <a:latin typeface="Times New Roman"/>
                <a:ea typeface="Times New Roman"/>
                <a:cs typeface="Times New Roman"/>
                <a:sym typeface="Times New Roman"/>
              </a:defRPr>
            </a:pPr>
          </a:p>
        </p:txBody>
      </p:sp>
      <p:sp>
        <p:nvSpPr>
          <p:cNvPr id="624" name="Shape 624"/>
          <p:cNvSpPr/>
          <p:nvPr/>
        </p:nvSpPr>
        <p:spPr>
          <a:xfrm>
            <a:off x="639649" y="3105687"/>
            <a:ext cx="2459346"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2400">
                <a:latin typeface="+mn-lt"/>
                <a:ea typeface="+mn-ea"/>
                <a:cs typeface="+mn-cs"/>
                <a:sym typeface="Helvetica"/>
              </a:defRPr>
            </a:pPr>
            <a:r>
              <a:t>MMLT </a:t>
            </a:r>
          </a:p>
          <a:p>
            <a:pPr algn="ctr">
              <a:defRPr sz="2400">
                <a:latin typeface="+mn-lt"/>
                <a:ea typeface="+mn-ea"/>
                <a:cs typeface="+mn-cs"/>
                <a:sym typeface="Helvetica"/>
              </a:defRPr>
            </a:pPr>
            <a:r>
              <a:t>[Hachisuka 2014]</a:t>
            </a:r>
          </a:p>
        </p:txBody>
      </p:sp>
      <p:sp>
        <p:nvSpPr>
          <p:cNvPr id="625" name="Shape 625"/>
          <p:cNvSpPr/>
          <p:nvPr/>
        </p:nvSpPr>
        <p:spPr>
          <a:xfrm>
            <a:off x="3935570" y="3131087"/>
            <a:ext cx="1849597" cy="828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sz="2400">
                <a:latin typeface="+mn-lt"/>
                <a:ea typeface="+mn-ea"/>
                <a:cs typeface="+mn-cs"/>
                <a:sym typeface="Helvetica"/>
              </a:defRPr>
            </a:pPr>
            <a:r>
              <a:t>MEMLT</a:t>
            </a:r>
          </a:p>
          <a:p>
            <a:pPr algn="ctr">
              <a:defRPr sz="2400">
                <a:latin typeface="+mn-lt"/>
                <a:ea typeface="+mn-ea"/>
                <a:cs typeface="+mn-cs"/>
                <a:sym typeface="Helvetica"/>
              </a:defRPr>
            </a:pPr>
            <a:r>
              <a:t>[Jakob 2012]</a:t>
            </a:r>
          </a:p>
        </p:txBody>
      </p:sp>
      <p:sp>
        <p:nvSpPr>
          <p:cNvPr id="626" name="Shape 626"/>
          <p:cNvSpPr/>
          <p:nvPr/>
        </p:nvSpPr>
        <p:spPr>
          <a:xfrm>
            <a:off x="1376944" y="6263280"/>
            <a:ext cx="984757" cy="459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atin typeface="+mn-lt"/>
                <a:ea typeface="+mn-ea"/>
                <a:cs typeface="+mn-cs"/>
                <a:sym typeface="Helvetica"/>
              </a:defRPr>
            </a:lvl1pPr>
          </a:lstStyle>
          <a:p>
            <a:pPr/>
            <a:r>
              <a:t>OURS</a:t>
            </a:r>
          </a:p>
        </p:txBody>
      </p:sp>
      <p:sp>
        <p:nvSpPr>
          <p:cNvPr id="627" name="Shape 627"/>
          <p:cNvSpPr/>
          <p:nvPr/>
        </p:nvSpPr>
        <p:spPr>
          <a:xfrm>
            <a:off x="3452527" y="6263280"/>
            <a:ext cx="2984263" cy="459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atin typeface="+mn-lt"/>
                <a:ea typeface="+mn-ea"/>
                <a:cs typeface="+mn-cs"/>
                <a:sym typeface="Helvetica"/>
              </a:defRPr>
            </a:lvl1pPr>
          </a:lstStyle>
          <a:p>
            <a:pPr/>
            <a:r>
              <a:t>Reference (12 hours)</a:t>
            </a:r>
          </a:p>
        </p:txBody>
      </p:sp>
      <p:sp>
        <p:nvSpPr>
          <p:cNvPr id="628" name="Shape 628"/>
          <p:cNvSpPr/>
          <p:nvPr/>
        </p:nvSpPr>
        <p:spPr>
          <a:xfrm>
            <a:off x="531587" y="3875577"/>
            <a:ext cx="2600524" cy="2914936"/>
          </a:xfrm>
          <a:prstGeom prst="rect">
            <a:avLst/>
          </a:prstGeom>
          <a:ln w="76200">
            <a:solidFill>
              <a:schemeClr val="accent2"/>
            </a:solidFill>
            <a:bevel/>
          </a:ln>
          <a:effectLst>
            <a:outerShdw sx="100000" sy="100000" kx="0" ky="0" algn="b" rotWithShape="0" blurRad="38100" dist="23000" dir="5400000">
              <a:srgbClr val="000000">
                <a:alpha val="35000"/>
              </a:srgbClr>
            </a:outerShdw>
          </a:effectLst>
        </p:spPr>
        <p:txBody>
          <a:bodyPr lIns="45719" rIns="45719" anchor="ctr"/>
          <a:lstStyle/>
          <a:p>
            <a:pPr>
              <a:defRPr sz="1400">
                <a:latin typeface="Times New Roman"/>
                <a:ea typeface="Times New Roman"/>
                <a:cs typeface="Times New Roman"/>
                <a:sym typeface="Times New Roman"/>
              </a:defRPr>
            </a:pP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4" name="ring_h2mc_direct.png"/>
          <p:cNvPicPr>
            <a:picLocks noChangeAspect="1"/>
          </p:cNvPicPr>
          <p:nvPr/>
        </p:nvPicPr>
        <p:blipFill>
          <a:blip r:embed="rId3">
            <a:extLst/>
          </a:blip>
          <a:stretch>
            <a:fillRect/>
          </a:stretch>
        </p:blipFill>
        <p:spPr>
          <a:xfrm>
            <a:off x="202542" y="1356770"/>
            <a:ext cx="5875263" cy="4406448"/>
          </a:xfrm>
          <a:prstGeom prst="rect">
            <a:avLst/>
          </a:prstGeom>
          <a:ln w="12700">
            <a:miter lim="400000"/>
          </a:ln>
        </p:spPr>
      </p:pic>
      <p:sp>
        <p:nvSpPr>
          <p:cNvPr id="95" name="Shape 95"/>
          <p:cNvSpPr/>
          <p:nvPr>
            <p:ph type="title"/>
          </p:nvPr>
        </p:nvSpPr>
        <p:spPr>
          <a:prstGeom prst="rect">
            <a:avLst/>
          </a:prstGeom>
        </p:spPr>
        <p:txBody>
          <a:bodyPr/>
          <a:lstStyle/>
          <a:p>
            <a:pPr/>
            <a:r>
              <a:t>The ring example</a:t>
            </a:r>
          </a:p>
        </p:txBody>
      </p:sp>
      <p:sp>
        <p:nvSpPr>
          <p:cNvPr id="96" name="Shape 96"/>
          <p:cNvSpPr/>
          <p:nvPr/>
        </p:nvSpPr>
        <p:spPr>
          <a:xfrm>
            <a:off x="994996" y="2000275"/>
            <a:ext cx="980118" cy="1085882"/>
          </a:xfrm>
          <a:prstGeom prst="rect">
            <a:avLst/>
          </a:prstGeom>
          <a:ln w="88900">
            <a:solidFill>
              <a:schemeClr val="accent2"/>
            </a:solidFill>
            <a:bevel/>
          </a:ln>
          <a:effectLst>
            <a:outerShdw sx="100000" sy="100000" kx="0" ky="0" algn="b" rotWithShape="0" blurRad="38100" dist="23000" dir="5400000">
              <a:srgbClr val="000000">
                <a:alpha val="35000"/>
              </a:srgbClr>
            </a:outerShdw>
          </a:effectLst>
        </p:spPr>
        <p:txBody>
          <a:bodyPr lIns="45719" rIns="45719" anchor="ctr"/>
          <a:lstStyle/>
          <a:p>
            <a:pPr>
              <a:defRPr>
                <a:latin typeface="Times New Roman"/>
                <a:ea typeface="Times New Roman"/>
                <a:cs typeface="Times New Roman"/>
                <a:sym typeface="Times New Roman"/>
              </a:defRPr>
            </a:pPr>
          </a:p>
        </p:txBody>
      </p:sp>
      <p:sp>
        <p:nvSpPr>
          <p:cNvPr id="97" name="Shape 97"/>
          <p:cNvSpPr/>
          <p:nvPr/>
        </p:nvSpPr>
        <p:spPr>
          <a:xfrm flipV="1">
            <a:off x="7225114" y="3184750"/>
            <a:ext cx="242487" cy="242487"/>
          </a:xfrm>
          <a:prstGeom prst="line">
            <a:avLst/>
          </a:prstGeom>
          <a:ln w="63500">
            <a:solidFill>
              <a:srgbClr val="FFFC6B"/>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98" name="Shape 98"/>
          <p:cNvSpPr/>
          <p:nvPr/>
        </p:nvSpPr>
        <p:spPr>
          <a:xfrm>
            <a:off x="6941995" y="2743947"/>
            <a:ext cx="297006" cy="1"/>
          </a:xfrm>
          <a:prstGeom prst="line">
            <a:avLst/>
          </a:prstGeom>
          <a:ln w="63500">
            <a:solidFill>
              <a:srgbClr val="FFFC6B"/>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99" name="Shape 99"/>
          <p:cNvSpPr/>
          <p:nvPr/>
        </p:nvSpPr>
        <p:spPr>
          <a:xfrm flipV="1">
            <a:off x="7904380" y="3416299"/>
            <a:ext cx="1" cy="287389"/>
          </a:xfrm>
          <a:prstGeom prst="line">
            <a:avLst/>
          </a:prstGeom>
          <a:ln w="63500">
            <a:solidFill>
              <a:srgbClr val="FFFC6B"/>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100" name="Shape 100"/>
          <p:cNvSpPr/>
          <p:nvPr/>
        </p:nvSpPr>
        <p:spPr>
          <a:xfrm>
            <a:off x="8495114" y="3184750"/>
            <a:ext cx="242487" cy="242487"/>
          </a:xfrm>
          <a:prstGeom prst="line">
            <a:avLst/>
          </a:prstGeom>
          <a:ln w="63500">
            <a:solidFill>
              <a:srgbClr val="FFFC6B"/>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101" name="Shape 101"/>
          <p:cNvSpPr/>
          <p:nvPr/>
        </p:nvSpPr>
        <p:spPr>
          <a:xfrm flipV="1">
            <a:off x="7904380" y="1745120"/>
            <a:ext cx="1" cy="287388"/>
          </a:xfrm>
          <a:prstGeom prst="line">
            <a:avLst/>
          </a:prstGeom>
          <a:ln w="63500">
            <a:solidFill>
              <a:srgbClr val="FFFC6B"/>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102" name="Shape 102"/>
          <p:cNvSpPr/>
          <p:nvPr/>
        </p:nvSpPr>
        <p:spPr>
          <a:xfrm flipV="1">
            <a:off x="8341160" y="2038350"/>
            <a:ext cx="242487" cy="242486"/>
          </a:xfrm>
          <a:prstGeom prst="line">
            <a:avLst/>
          </a:prstGeom>
          <a:ln w="63500">
            <a:solidFill>
              <a:srgbClr val="FFFC6B"/>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103" name="Shape 103"/>
          <p:cNvSpPr/>
          <p:nvPr/>
        </p:nvSpPr>
        <p:spPr>
          <a:xfrm>
            <a:off x="7225114" y="1910757"/>
            <a:ext cx="242487" cy="242486"/>
          </a:xfrm>
          <a:prstGeom prst="line">
            <a:avLst/>
          </a:prstGeom>
          <a:ln w="63500">
            <a:solidFill>
              <a:srgbClr val="FFFC6B"/>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104" name="Shape 104"/>
          <p:cNvSpPr/>
          <p:nvPr/>
        </p:nvSpPr>
        <p:spPr>
          <a:xfrm>
            <a:off x="8681895" y="2773580"/>
            <a:ext cx="297006" cy="1"/>
          </a:xfrm>
          <a:prstGeom prst="line">
            <a:avLst/>
          </a:prstGeom>
          <a:ln w="63500">
            <a:solidFill>
              <a:srgbClr val="FFFC6B"/>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105" name="Shape 105"/>
          <p:cNvSpPr/>
          <p:nvPr/>
        </p:nvSpPr>
        <p:spPr>
          <a:xfrm>
            <a:off x="7467600" y="2336800"/>
            <a:ext cx="873562" cy="873562"/>
          </a:xfrm>
          <a:prstGeom prst="ellipse">
            <a:avLst/>
          </a:prstGeom>
          <a:solidFill>
            <a:srgbClr val="FFFC6B"/>
          </a:solidFill>
          <a:ln w="12700">
            <a:miter lim="400000"/>
          </a:ln>
          <a:effectLst>
            <a:outerShdw sx="100000" sy="100000" kx="0" ky="0" algn="b" rotWithShape="0" blurRad="38100" dist="23000" dir="5400000">
              <a:srgbClr val="000000">
                <a:alpha val="35000"/>
              </a:srgbClr>
            </a:outerShdw>
          </a:effectLst>
        </p:spPr>
        <p:txBody>
          <a:bodyPr lIns="45719" rIns="45719" anchor="ctr"/>
          <a:lstStyle/>
          <a:p>
            <a:pPr/>
          </a:p>
        </p:txBody>
      </p:sp>
      <p:sp>
        <p:nvSpPr>
          <p:cNvPr id="106" name="Shape 106"/>
          <p:cNvSpPr/>
          <p:nvPr/>
        </p:nvSpPr>
        <p:spPr>
          <a:xfrm>
            <a:off x="7502843" y="2469626"/>
            <a:ext cx="803075" cy="548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000">
                <a:solidFill>
                  <a:srgbClr val="E5260E"/>
                </a:solidFill>
                <a:latin typeface="+mn-lt"/>
                <a:ea typeface="+mn-ea"/>
                <a:cs typeface="+mn-cs"/>
                <a:sym typeface="Helvetica"/>
              </a:defRPr>
            </a:lvl1pPr>
          </a:lstStyle>
          <a:p>
            <a:pPr/>
            <a:r>
              <a:t>light</a:t>
            </a:r>
          </a:p>
        </p:txBody>
      </p:sp>
    </p:spTree>
  </p:cSld>
  <p:clrMapOvr>
    <a:masterClrMapping/>
  </p:clrMapOvr>
  <p:transition xmlns:p14="http://schemas.microsoft.com/office/powerpoint/2010/main" spd="med" advClick="1" p14:dur="1000"/>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2" name="Shape 632"/>
          <p:cNvSpPr/>
          <p:nvPr>
            <p:ph type="title"/>
          </p:nvPr>
        </p:nvSpPr>
        <p:spPr>
          <a:prstGeom prst="rect">
            <a:avLst/>
          </a:prstGeom>
        </p:spPr>
        <p:txBody>
          <a:bodyPr/>
          <a:lstStyle/>
          <a:p>
            <a:pPr/>
            <a:r>
              <a:t>Conclusion</a:t>
            </a:r>
          </a:p>
        </p:txBody>
      </p:sp>
      <p:sp>
        <p:nvSpPr>
          <p:cNvPr id="633" name="Shape 633"/>
          <p:cNvSpPr/>
          <p:nvPr>
            <p:ph type="body" idx="1"/>
          </p:nvPr>
        </p:nvSpPr>
        <p:spPr>
          <a:xfrm>
            <a:off x="148430" y="943004"/>
            <a:ext cx="8847140" cy="3420117"/>
          </a:xfrm>
          <a:prstGeom prst="rect">
            <a:avLst/>
          </a:prstGeom>
        </p:spPr>
        <p:txBody>
          <a:bodyPr/>
          <a:lstStyle/>
          <a:p>
            <a:pPr/>
            <a:r>
              <a:t>Good anisotropic proposals for Metropolis</a:t>
            </a:r>
          </a:p>
          <a:p>
            <a:pPr lvl="1"/>
            <a:r>
              <a:t>Hessian from automatic differentiation</a:t>
            </a:r>
          </a:p>
          <a:p>
            <a:pPr lvl="1"/>
            <a:r>
              <a:t>Hamiltonian Monte Carlo</a:t>
            </a:r>
          </a:p>
          <a:p>
            <a:pPr lvl="1"/>
            <a:r>
              <a:t>Closed-form Gaussian</a:t>
            </a:r>
          </a:p>
          <a:p>
            <a:pPr lvl="1"/>
            <a:r>
              <a:t>General, easily extended to time</a:t>
            </a:r>
          </a:p>
        </p:txBody>
      </p:sp>
      <p:pic>
        <p:nvPicPr>
          <p:cNvPr id="634" name="traj_64.mp4"/>
          <p:cNvPicPr>
            <a:picLocks noChangeAspect="0"/>
          </p:cNvPicPr>
          <p:nvPr>
            <a:videoFile r:link="rId3"/>
            <p:extLst>
              <p:ext uri="{DAA4B4D4-6D71-4841-9C94-3DE7FCFB9230}">
                <p14:media xmlns:p14="http://schemas.microsoft.com/office/powerpoint/2010/main" r:embed="rId4"/>
              </p:ext>
            </p:extLst>
          </p:nvPr>
        </p:nvPicPr>
        <p:blipFill>
          <a:blip r:embed="rId5">
            <a:extLst/>
          </a:blip>
          <a:stretch>
            <a:fillRect/>
          </a:stretch>
        </p:blipFill>
        <p:spPr>
          <a:xfrm>
            <a:off x="2308193" y="3878172"/>
            <a:ext cx="3657475" cy="2743106"/>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mediacall" nodeType="afterEffect" presetSubtype="0" presetID="1" grpId="1" fill="hold">
                                  <p:stCondLst>
                                    <p:cond delay="0"/>
                                  </p:stCondLst>
                                  <p:childTnLst>
                                    <p:cmd type="call" cmd="playFrom(0.0)">
                                      <p:cBhvr>
                                        <p:cTn id="6" dur="33109333" fill="hold"/>
                                        <p:tgtEl>
                                          <p:spTgt spid="634"/>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100000">
                <p:cTn id="7" fill="hold" display="0">
                  <p:stCondLst>
                    <p:cond delay="indefinite"/>
                  </p:stCondLst>
                </p:cTn>
                <p:tgtEl>
                  <p:spTgt spid="63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0" name="Shape 110"/>
          <p:cNvSpPr/>
          <p:nvPr>
            <p:ph type="title"/>
          </p:nvPr>
        </p:nvSpPr>
        <p:spPr>
          <a:prstGeom prst="rect">
            <a:avLst/>
          </a:prstGeom>
        </p:spPr>
        <p:txBody>
          <a:bodyPr/>
          <a:lstStyle/>
          <a:p>
            <a:pPr/>
            <a:r>
              <a:t>The ring example</a:t>
            </a:r>
          </a:p>
        </p:txBody>
      </p:sp>
      <p:pic>
        <p:nvPicPr>
          <p:cNvPr id="111" name="ring_h2mc_direct.png"/>
          <p:cNvPicPr>
            <a:picLocks noChangeAspect="1"/>
          </p:cNvPicPr>
          <p:nvPr/>
        </p:nvPicPr>
        <p:blipFill>
          <a:blip r:embed="rId2">
            <a:extLst/>
          </a:blip>
          <a:srcRect l="13333" t="16156" r="68633" b="60477"/>
          <a:stretch>
            <a:fillRect/>
          </a:stretch>
        </p:blipFill>
        <p:spPr>
          <a:xfrm>
            <a:off x="491495" y="1906671"/>
            <a:ext cx="4827064" cy="4690654"/>
          </a:xfrm>
          <a:prstGeom prst="rect">
            <a:avLst/>
          </a:prstGeom>
          <a:ln w="12700">
            <a:miter lim="400000"/>
          </a:ln>
        </p:spPr>
      </p:pic>
      <p:sp>
        <p:nvSpPr>
          <p:cNvPr id="112" name="Shape 112"/>
          <p:cNvSpPr/>
          <p:nvPr/>
        </p:nvSpPr>
        <p:spPr>
          <a:xfrm>
            <a:off x="473354" y="1944224"/>
            <a:ext cx="4901136" cy="4615560"/>
          </a:xfrm>
          <a:prstGeom prst="rect">
            <a:avLst/>
          </a:prstGeom>
          <a:ln w="114300">
            <a:solidFill>
              <a:schemeClr val="accent2"/>
            </a:solidFill>
            <a:bevel/>
          </a:ln>
          <a:effectLst>
            <a:outerShdw sx="100000" sy="100000" kx="0" ky="0" algn="b" rotWithShape="0" blurRad="38100" dist="23000" dir="5400000">
              <a:srgbClr val="000000">
                <a:alpha val="35000"/>
              </a:srgbClr>
            </a:outerShdw>
          </a:effectLst>
        </p:spPr>
        <p:txBody>
          <a:bodyPr lIns="45719" rIns="45719" anchor="ctr"/>
          <a:lstStyle/>
          <a:p>
            <a:pPr>
              <a:defRPr>
                <a:latin typeface="Times New Roman"/>
                <a:ea typeface="Times New Roman"/>
                <a:cs typeface="Times New Roman"/>
                <a:sym typeface="Times New Roman"/>
              </a:defRPr>
            </a:pPr>
          </a:p>
        </p:txBody>
      </p:sp>
      <p:sp>
        <p:nvSpPr>
          <p:cNvPr id="113" name="Shape 113"/>
          <p:cNvSpPr/>
          <p:nvPr>
            <p:ph type="body" sz="quarter" idx="1"/>
          </p:nvPr>
        </p:nvSpPr>
        <p:spPr>
          <a:xfrm>
            <a:off x="148430" y="918632"/>
            <a:ext cx="8847140" cy="811810"/>
          </a:xfrm>
          <a:prstGeom prst="rect">
            <a:avLst/>
          </a:prstGeom>
        </p:spPr>
        <p:txBody>
          <a:bodyPr/>
          <a:lstStyle/>
          <a:p>
            <a:pPr marL="0" indent="0">
              <a:buSzTx/>
              <a:buNone/>
              <a:defRPr>
                <a:latin typeface="Arial"/>
                <a:ea typeface="Arial"/>
                <a:cs typeface="Arial"/>
                <a:sym typeface="Arial"/>
              </a:defRPr>
            </a:pPr>
          </a:p>
        </p:txBody>
      </p:sp>
      <p:sp>
        <p:nvSpPr>
          <p:cNvPr id="114" name="Shape 114"/>
          <p:cNvSpPr/>
          <p:nvPr/>
        </p:nvSpPr>
        <p:spPr>
          <a:xfrm flipV="1">
            <a:off x="7225114" y="3184750"/>
            <a:ext cx="242487" cy="242487"/>
          </a:xfrm>
          <a:prstGeom prst="line">
            <a:avLst/>
          </a:prstGeom>
          <a:ln w="63500">
            <a:solidFill>
              <a:srgbClr val="FFFC6B"/>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115" name="Shape 115"/>
          <p:cNvSpPr/>
          <p:nvPr/>
        </p:nvSpPr>
        <p:spPr>
          <a:xfrm>
            <a:off x="6941995" y="2743947"/>
            <a:ext cx="297006" cy="1"/>
          </a:xfrm>
          <a:prstGeom prst="line">
            <a:avLst/>
          </a:prstGeom>
          <a:ln w="63500">
            <a:solidFill>
              <a:srgbClr val="FFFC6B"/>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116" name="Shape 116"/>
          <p:cNvSpPr/>
          <p:nvPr/>
        </p:nvSpPr>
        <p:spPr>
          <a:xfrm flipV="1">
            <a:off x="7904380" y="3416299"/>
            <a:ext cx="1" cy="287389"/>
          </a:xfrm>
          <a:prstGeom prst="line">
            <a:avLst/>
          </a:prstGeom>
          <a:ln w="63500">
            <a:solidFill>
              <a:srgbClr val="FFFC6B"/>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117" name="Shape 117"/>
          <p:cNvSpPr/>
          <p:nvPr/>
        </p:nvSpPr>
        <p:spPr>
          <a:xfrm>
            <a:off x="8495114" y="3184750"/>
            <a:ext cx="242487" cy="242487"/>
          </a:xfrm>
          <a:prstGeom prst="line">
            <a:avLst/>
          </a:prstGeom>
          <a:ln w="63500">
            <a:solidFill>
              <a:srgbClr val="FFFC6B"/>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118" name="Shape 118"/>
          <p:cNvSpPr/>
          <p:nvPr/>
        </p:nvSpPr>
        <p:spPr>
          <a:xfrm flipV="1">
            <a:off x="7904380" y="1745120"/>
            <a:ext cx="1" cy="287388"/>
          </a:xfrm>
          <a:prstGeom prst="line">
            <a:avLst/>
          </a:prstGeom>
          <a:ln w="63500">
            <a:solidFill>
              <a:srgbClr val="FFFC6B"/>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119" name="Shape 119"/>
          <p:cNvSpPr/>
          <p:nvPr/>
        </p:nvSpPr>
        <p:spPr>
          <a:xfrm flipV="1">
            <a:off x="8341160" y="2038350"/>
            <a:ext cx="242487" cy="242486"/>
          </a:xfrm>
          <a:prstGeom prst="line">
            <a:avLst/>
          </a:prstGeom>
          <a:ln w="63500">
            <a:solidFill>
              <a:srgbClr val="FFFC6B"/>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120" name="Shape 120"/>
          <p:cNvSpPr/>
          <p:nvPr/>
        </p:nvSpPr>
        <p:spPr>
          <a:xfrm>
            <a:off x="7225114" y="1910757"/>
            <a:ext cx="242487" cy="242486"/>
          </a:xfrm>
          <a:prstGeom prst="line">
            <a:avLst/>
          </a:prstGeom>
          <a:ln w="63500">
            <a:solidFill>
              <a:srgbClr val="FFFC6B"/>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121" name="Shape 121"/>
          <p:cNvSpPr/>
          <p:nvPr/>
        </p:nvSpPr>
        <p:spPr>
          <a:xfrm>
            <a:off x="8681895" y="2773580"/>
            <a:ext cx="297006" cy="1"/>
          </a:xfrm>
          <a:prstGeom prst="line">
            <a:avLst/>
          </a:prstGeom>
          <a:ln w="63500">
            <a:solidFill>
              <a:srgbClr val="FFFC6B"/>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122" name="Shape 122"/>
          <p:cNvSpPr/>
          <p:nvPr/>
        </p:nvSpPr>
        <p:spPr>
          <a:xfrm>
            <a:off x="7467600" y="2336800"/>
            <a:ext cx="873562" cy="873562"/>
          </a:xfrm>
          <a:prstGeom prst="ellipse">
            <a:avLst/>
          </a:prstGeom>
          <a:solidFill>
            <a:srgbClr val="FFFC6B"/>
          </a:solidFill>
          <a:ln w="12700">
            <a:miter lim="400000"/>
          </a:ln>
          <a:effectLst>
            <a:outerShdw sx="100000" sy="100000" kx="0" ky="0" algn="b" rotWithShape="0" blurRad="38100" dist="23000" dir="5400000">
              <a:srgbClr val="000000">
                <a:alpha val="35000"/>
              </a:srgbClr>
            </a:outerShdw>
          </a:effectLst>
        </p:spPr>
        <p:txBody>
          <a:bodyPr lIns="45719" rIns="45719" anchor="ctr"/>
          <a:lstStyle/>
          <a:p>
            <a:pPr/>
          </a:p>
        </p:txBody>
      </p:sp>
      <p:sp>
        <p:nvSpPr>
          <p:cNvPr id="123" name="Shape 123"/>
          <p:cNvSpPr/>
          <p:nvPr/>
        </p:nvSpPr>
        <p:spPr>
          <a:xfrm>
            <a:off x="7502843" y="2469626"/>
            <a:ext cx="803075" cy="548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000">
                <a:solidFill>
                  <a:srgbClr val="E5260E"/>
                </a:solidFill>
                <a:latin typeface="+mn-lt"/>
                <a:ea typeface="+mn-ea"/>
                <a:cs typeface="+mn-cs"/>
                <a:sym typeface="Helvetica"/>
              </a:defRPr>
            </a:lvl1pPr>
          </a:lstStyle>
          <a:p>
            <a:pPr/>
            <a:r>
              <a:t>light</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5" name="ring_h2mc_direct.png"/>
          <p:cNvPicPr>
            <a:picLocks noChangeAspect="1"/>
          </p:cNvPicPr>
          <p:nvPr/>
        </p:nvPicPr>
        <p:blipFill>
          <a:blip r:embed="rId3">
            <a:extLst/>
          </a:blip>
          <a:srcRect l="13333" t="16156" r="68633" b="60477"/>
          <a:stretch>
            <a:fillRect/>
          </a:stretch>
        </p:blipFill>
        <p:spPr>
          <a:xfrm>
            <a:off x="491495" y="1906671"/>
            <a:ext cx="4827064" cy="4690654"/>
          </a:xfrm>
          <a:prstGeom prst="rect">
            <a:avLst/>
          </a:prstGeom>
          <a:ln w="12700">
            <a:miter lim="400000"/>
          </a:ln>
        </p:spPr>
      </p:pic>
      <p:sp>
        <p:nvSpPr>
          <p:cNvPr id="126" name="Shape 126"/>
          <p:cNvSpPr/>
          <p:nvPr>
            <p:ph type="title"/>
          </p:nvPr>
        </p:nvSpPr>
        <p:spPr>
          <a:prstGeom prst="rect">
            <a:avLst/>
          </a:prstGeom>
        </p:spPr>
        <p:txBody>
          <a:bodyPr/>
          <a:lstStyle/>
          <a:p>
            <a:pPr/>
            <a:r>
              <a:t>Path contribution varies</a:t>
            </a:r>
          </a:p>
        </p:txBody>
      </p:sp>
      <p:sp>
        <p:nvSpPr>
          <p:cNvPr id="127" name="Shape 127"/>
          <p:cNvSpPr/>
          <p:nvPr/>
        </p:nvSpPr>
        <p:spPr>
          <a:xfrm>
            <a:off x="473354" y="1944224"/>
            <a:ext cx="4901136" cy="4615560"/>
          </a:xfrm>
          <a:prstGeom prst="rect">
            <a:avLst/>
          </a:prstGeom>
          <a:ln w="114300">
            <a:solidFill>
              <a:schemeClr val="accent2"/>
            </a:solidFill>
            <a:bevel/>
          </a:ln>
          <a:effectLst>
            <a:outerShdw sx="100000" sy="100000" kx="0" ky="0" algn="b" rotWithShape="0" blurRad="38100" dist="23000" dir="5400000">
              <a:srgbClr val="000000">
                <a:alpha val="35000"/>
              </a:srgbClr>
            </a:outerShdw>
          </a:effectLst>
        </p:spPr>
        <p:txBody>
          <a:bodyPr lIns="45719" rIns="45719" anchor="ctr"/>
          <a:lstStyle/>
          <a:p>
            <a:pPr>
              <a:defRPr>
                <a:latin typeface="Times New Roman"/>
                <a:ea typeface="Times New Roman"/>
                <a:cs typeface="Times New Roman"/>
                <a:sym typeface="Times New Roman"/>
              </a:defRPr>
            </a:pPr>
          </a:p>
        </p:txBody>
      </p:sp>
      <p:sp>
        <p:nvSpPr>
          <p:cNvPr id="128" name="Shape 128"/>
          <p:cNvSpPr/>
          <p:nvPr/>
        </p:nvSpPr>
        <p:spPr>
          <a:xfrm flipV="1">
            <a:off x="7225114" y="3184750"/>
            <a:ext cx="242487" cy="242487"/>
          </a:xfrm>
          <a:prstGeom prst="line">
            <a:avLst/>
          </a:prstGeom>
          <a:ln w="63500">
            <a:solidFill>
              <a:srgbClr val="FFFC6B"/>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129" name="Shape 129"/>
          <p:cNvSpPr/>
          <p:nvPr/>
        </p:nvSpPr>
        <p:spPr>
          <a:xfrm>
            <a:off x="6941995" y="2743947"/>
            <a:ext cx="297006" cy="1"/>
          </a:xfrm>
          <a:prstGeom prst="line">
            <a:avLst/>
          </a:prstGeom>
          <a:ln w="63500">
            <a:solidFill>
              <a:srgbClr val="FFFC6B"/>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130" name="Shape 130"/>
          <p:cNvSpPr/>
          <p:nvPr/>
        </p:nvSpPr>
        <p:spPr>
          <a:xfrm flipV="1">
            <a:off x="7904380" y="3416299"/>
            <a:ext cx="1" cy="287389"/>
          </a:xfrm>
          <a:prstGeom prst="line">
            <a:avLst/>
          </a:prstGeom>
          <a:ln w="63500">
            <a:solidFill>
              <a:srgbClr val="FFFC6B"/>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131" name="Shape 131"/>
          <p:cNvSpPr/>
          <p:nvPr/>
        </p:nvSpPr>
        <p:spPr>
          <a:xfrm>
            <a:off x="8495114" y="3184750"/>
            <a:ext cx="242487" cy="242487"/>
          </a:xfrm>
          <a:prstGeom prst="line">
            <a:avLst/>
          </a:prstGeom>
          <a:ln w="63500">
            <a:solidFill>
              <a:srgbClr val="FFFC6B"/>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132" name="Shape 132"/>
          <p:cNvSpPr/>
          <p:nvPr/>
        </p:nvSpPr>
        <p:spPr>
          <a:xfrm flipV="1">
            <a:off x="7904380" y="1745120"/>
            <a:ext cx="1" cy="287388"/>
          </a:xfrm>
          <a:prstGeom prst="line">
            <a:avLst/>
          </a:prstGeom>
          <a:ln w="63500">
            <a:solidFill>
              <a:srgbClr val="FFFC6B"/>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133" name="Shape 133"/>
          <p:cNvSpPr/>
          <p:nvPr/>
        </p:nvSpPr>
        <p:spPr>
          <a:xfrm flipV="1">
            <a:off x="8341160" y="2038350"/>
            <a:ext cx="242487" cy="242486"/>
          </a:xfrm>
          <a:prstGeom prst="line">
            <a:avLst/>
          </a:prstGeom>
          <a:ln w="63500">
            <a:solidFill>
              <a:srgbClr val="FFFC6B"/>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134" name="Shape 134"/>
          <p:cNvSpPr/>
          <p:nvPr/>
        </p:nvSpPr>
        <p:spPr>
          <a:xfrm>
            <a:off x="7225114" y="1910757"/>
            <a:ext cx="242487" cy="242486"/>
          </a:xfrm>
          <a:prstGeom prst="line">
            <a:avLst/>
          </a:prstGeom>
          <a:ln w="63500">
            <a:solidFill>
              <a:srgbClr val="FFFC6B"/>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135" name="Shape 135"/>
          <p:cNvSpPr/>
          <p:nvPr/>
        </p:nvSpPr>
        <p:spPr>
          <a:xfrm>
            <a:off x="8681895" y="2773580"/>
            <a:ext cx="297006" cy="1"/>
          </a:xfrm>
          <a:prstGeom prst="line">
            <a:avLst/>
          </a:prstGeom>
          <a:ln w="63500">
            <a:solidFill>
              <a:srgbClr val="FFFC6B"/>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136" name="Shape 136"/>
          <p:cNvSpPr/>
          <p:nvPr/>
        </p:nvSpPr>
        <p:spPr>
          <a:xfrm flipH="1" flipV="1">
            <a:off x="2449034" y="3912412"/>
            <a:ext cx="1141404" cy="962794"/>
          </a:xfrm>
          <a:prstGeom prst="line">
            <a:avLst/>
          </a:prstGeom>
          <a:ln w="101600">
            <a:solidFill>
              <a:srgbClr val="FFFC6B"/>
            </a:solidFill>
            <a:bevel/>
            <a:headEnd type="triangle"/>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137" name="Shape 137"/>
          <p:cNvSpPr/>
          <p:nvPr/>
        </p:nvSpPr>
        <p:spPr>
          <a:xfrm>
            <a:off x="3495347" y="4735266"/>
            <a:ext cx="627303" cy="627272"/>
          </a:xfrm>
          <a:prstGeom prst="ellipse">
            <a:avLst/>
          </a:prstGeom>
          <a:gradFill>
            <a:gsLst>
              <a:gs pos="0">
                <a:srgbClr val="FFFB00"/>
              </a:gs>
              <a:gs pos="100000">
                <a:srgbClr val="FFFDC5"/>
              </a:gs>
            </a:gsLst>
            <a:lin ang="16200000"/>
          </a:gradFill>
          <a:ln>
            <a:solidFill>
              <a:schemeClr val="accent3">
                <a:satOff val="-6373"/>
                <a:lumOff val="-10823"/>
              </a:schemeClr>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138" name="Shape 138"/>
          <p:cNvSpPr/>
          <p:nvPr/>
        </p:nvSpPr>
        <p:spPr>
          <a:xfrm>
            <a:off x="2161847" y="3592266"/>
            <a:ext cx="627303" cy="627272"/>
          </a:xfrm>
          <a:prstGeom prst="ellipse">
            <a:avLst/>
          </a:prstGeom>
          <a:gradFill>
            <a:gsLst>
              <a:gs pos="0">
                <a:srgbClr val="FFFB00"/>
              </a:gs>
              <a:gs pos="100000">
                <a:srgbClr val="FFFDC5"/>
              </a:gs>
            </a:gsLst>
            <a:lin ang="16200000"/>
          </a:gradFill>
          <a:ln>
            <a:solidFill>
              <a:schemeClr val="accent3">
                <a:satOff val="-6373"/>
                <a:lumOff val="-10823"/>
              </a:schemeClr>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139" name="Shape 139"/>
          <p:cNvSpPr/>
          <p:nvPr/>
        </p:nvSpPr>
        <p:spPr>
          <a:xfrm flipV="1">
            <a:off x="2778301" y="2890262"/>
            <a:ext cx="4711750" cy="989888"/>
          </a:xfrm>
          <a:prstGeom prst="line">
            <a:avLst/>
          </a:prstGeom>
          <a:ln w="101600">
            <a:solidFill>
              <a:srgbClr val="FFFC6B"/>
            </a:solidFill>
            <a:bevel/>
            <a:headEnd type="triangle"/>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140" name="Shape 140"/>
          <p:cNvSpPr/>
          <p:nvPr/>
        </p:nvSpPr>
        <p:spPr>
          <a:xfrm>
            <a:off x="7467600" y="2336800"/>
            <a:ext cx="873562" cy="873562"/>
          </a:xfrm>
          <a:prstGeom prst="ellipse">
            <a:avLst/>
          </a:prstGeom>
          <a:solidFill>
            <a:srgbClr val="FFFC6B"/>
          </a:solidFill>
          <a:ln w="12700">
            <a:miter lim="400000"/>
          </a:ln>
          <a:effectLst>
            <a:outerShdw sx="100000" sy="100000" kx="0" ky="0" algn="b" rotWithShape="0" blurRad="38100" dist="23000" dir="5400000">
              <a:srgbClr val="000000">
                <a:alpha val="35000"/>
              </a:srgbClr>
            </a:outerShdw>
          </a:effectLst>
        </p:spPr>
        <p:txBody>
          <a:bodyPr lIns="45719" rIns="45719" anchor="ctr"/>
          <a:lstStyle/>
          <a:p>
            <a:pPr/>
          </a:p>
        </p:txBody>
      </p:sp>
      <p:sp>
        <p:nvSpPr>
          <p:cNvPr id="141" name="Shape 141"/>
          <p:cNvSpPr/>
          <p:nvPr/>
        </p:nvSpPr>
        <p:spPr>
          <a:xfrm>
            <a:off x="7502843" y="2469626"/>
            <a:ext cx="803075" cy="548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000">
                <a:solidFill>
                  <a:srgbClr val="E5260E"/>
                </a:solidFill>
                <a:latin typeface="+mn-lt"/>
                <a:ea typeface="+mn-ea"/>
                <a:cs typeface="+mn-cs"/>
                <a:sym typeface="Helvetica"/>
              </a:defRPr>
            </a:lvl1pPr>
          </a:lstStyle>
          <a:p>
            <a:pPr/>
            <a:r>
              <a:t>light</a:t>
            </a:r>
          </a:p>
        </p:txBody>
      </p:sp>
      <p:sp>
        <p:nvSpPr>
          <p:cNvPr id="142" name="Shape 142"/>
          <p:cNvSpPr/>
          <p:nvPr>
            <p:ph type="body" sz="quarter" idx="1"/>
          </p:nvPr>
        </p:nvSpPr>
        <p:spPr>
          <a:xfrm>
            <a:off x="148430" y="1052895"/>
            <a:ext cx="8847140" cy="811810"/>
          </a:xfrm>
          <a:prstGeom prst="rect">
            <a:avLst/>
          </a:prstGeom>
        </p:spPr>
        <p:txBody>
          <a:bodyPr/>
          <a:lstStyle>
            <a:lvl1pPr marL="0" indent="0">
              <a:buSzTx/>
              <a:buNone/>
            </a:lvl1pPr>
          </a:lstStyle>
          <a:p>
            <a:pPr/>
            <a:r>
              <a:t>depends on geometry, BRDF, light, etc</a:t>
            </a:r>
          </a:p>
        </p:txBody>
      </p:sp>
      <p:sp>
        <p:nvSpPr>
          <p:cNvPr id="143" name="Shape 143"/>
          <p:cNvSpPr/>
          <p:nvPr/>
        </p:nvSpPr>
        <p:spPr>
          <a:xfrm>
            <a:off x="1700619" y="4761881"/>
            <a:ext cx="1685285" cy="624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500">
                <a:solidFill>
                  <a:srgbClr val="FFFFFF"/>
                </a:solidFill>
                <a:latin typeface="+mn-lt"/>
                <a:ea typeface="+mn-ea"/>
                <a:cs typeface="+mn-cs"/>
                <a:sym typeface="Helvetica"/>
              </a:defRPr>
            </a:lvl1pPr>
          </a:lstStyle>
          <a:p>
            <a:pPr/>
            <a:r>
              <a:t>vertex 2</a:t>
            </a:r>
          </a:p>
        </p:txBody>
      </p:sp>
      <p:sp>
        <p:nvSpPr>
          <p:cNvPr id="144" name="Shape 144"/>
          <p:cNvSpPr/>
          <p:nvPr/>
        </p:nvSpPr>
        <p:spPr>
          <a:xfrm>
            <a:off x="856408" y="3091179"/>
            <a:ext cx="1685285" cy="624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500">
                <a:solidFill>
                  <a:srgbClr val="FFFFFF"/>
                </a:solidFill>
                <a:latin typeface="+mn-lt"/>
                <a:ea typeface="+mn-ea"/>
                <a:cs typeface="+mn-cs"/>
                <a:sym typeface="Helvetica"/>
              </a:defRPr>
            </a:lvl1pPr>
          </a:lstStyle>
          <a:p>
            <a:pPr/>
            <a:r>
              <a:t>vertex 1</a:t>
            </a:r>
          </a:p>
        </p:txBody>
      </p:sp>
      <p:sp>
        <p:nvSpPr>
          <p:cNvPr id="145" name="Shape 145"/>
          <p:cNvSpPr/>
          <p:nvPr/>
        </p:nvSpPr>
        <p:spPr>
          <a:xfrm>
            <a:off x="2587923" y="5503579"/>
            <a:ext cx="2352469" cy="624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500">
                <a:solidFill>
                  <a:srgbClr val="FFFFFF"/>
                </a:solidFill>
                <a:latin typeface="+mn-lt"/>
                <a:ea typeface="+mn-ea"/>
                <a:cs typeface="+mn-cs"/>
                <a:sym typeface="Helvetica"/>
              </a:defRPr>
            </a:lvl1pPr>
          </a:lstStyle>
          <a:p>
            <a:pPr/>
            <a:r>
              <a:t>lots of light!</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p:cNvSpPr/>
          <p:nvPr>
            <p:ph type="title"/>
          </p:nvPr>
        </p:nvSpPr>
        <p:spPr>
          <a:prstGeom prst="rect">
            <a:avLst/>
          </a:prstGeom>
        </p:spPr>
        <p:txBody>
          <a:bodyPr/>
          <a:lstStyle/>
          <a:p>
            <a:pPr/>
            <a:r>
              <a:t>Path contribution varies</a:t>
            </a:r>
          </a:p>
        </p:txBody>
      </p:sp>
      <p:pic>
        <p:nvPicPr>
          <p:cNvPr id="150" name="ring_h2mc_direct.png"/>
          <p:cNvPicPr>
            <a:picLocks noChangeAspect="1"/>
          </p:cNvPicPr>
          <p:nvPr/>
        </p:nvPicPr>
        <p:blipFill>
          <a:blip r:embed="rId3">
            <a:extLst/>
          </a:blip>
          <a:srcRect l="13333" t="16156" r="68633" b="60477"/>
          <a:stretch>
            <a:fillRect/>
          </a:stretch>
        </p:blipFill>
        <p:spPr>
          <a:xfrm>
            <a:off x="491495" y="1906671"/>
            <a:ext cx="4827064" cy="4690654"/>
          </a:xfrm>
          <a:prstGeom prst="rect">
            <a:avLst/>
          </a:prstGeom>
          <a:ln w="12700">
            <a:miter lim="400000"/>
          </a:ln>
        </p:spPr>
      </p:pic>
      <p:sp>
        <p:nvSpPr>
          <p:cNvPr id="151" name="Shape 151"/>
          <p:cNvSpPr/>
          <p:nvPr/>
        </p:nvSpPr>
        <p:spPr>
          <a:xfrm>
            <a:off x="473354" y="1944224"/>
            <a:ext cx="4901136" cy="4615560"/>
          </a:xfrm>
          <a:prstGeom prst="rect">
            <a:avLst/>
          </a:prstGeom>
          <a:ln w="114300">
            <a:solidFill>
              <a:schemeClr val="accent2"/>
            </a:solidFill>
            <a:bevel/>
          </a:ln>
          <a:effectLst>
            <a:outerShdw sx="100000" sy="100000" kx="0" ky="0" algn="b" rotWithShape="0" blurRad="38100" dist="23000" dir="5400000">
              <a:srgbClr val="000000">
                <a:alpha val="35000"/>
              </a:srgbClr>
            </a:outerShdw>
          </a:effectLst>
        </p:spPr>
        <p:txBody>
          <a:bodyPr lIns="45719" rIns="45719" anchor="ctr"/>
          <a:lstStyle/>
          <a:p>
            <a:pPr>
              <a:defRPr>
                <a:latin typeface="Times New Roman"/>
                <a:ea typeface="Times New Roman"/>
                <a:cs typeface="Times New Roman"/>
                <a:sym typeface="Times New Roman"/>
              </a:defRPr>
            </a:pPr>
          </a:p>
        </p:txBody>
      </p:sp>
      <p:sp>
        <p:nvSpPr>
          <p:cNvPr id="152" name="Shape 152"/>
          <p:cNvSpPr/>
          <p:nvPr/>
        </p:nvSpPr>
        <p:spPr>
          <a:xfrm>
            <a:off x="2909389" y="2904024"/>
            <a:ext cx="605419" cy="605419"/>
          </a:xfrm>
          <a:prstGeom prst="ellipse">
            <a:avLst/>
          </a:prstGeom>
          <a:ln w="127000">
            <a:solidFill>
              <a:srgbClr val="FD425A"/>
            </a:solidFill>
            <a:prstDash val="sysDot"/>
            <a:miter lim="400000"/>
          </a:ln>
          <a:effectLst>
            <a:outerShdw sx="100000" sy="100000" kx="0" ky="0" algn="b" rotWithShape="0" blurRad="38100" dist="23000" dir="5400000">
              <a:srgbClr val="000000">
                <a:alpha val="35000"/>
              </a:srgbClr>
            </a:outerShdw>
          </a:effectLst>
        </p:spPr>
        <p:txBody>
          <a:bodyPr lIns="45719" rIns="45719" anchor="ctr"/>
          <a:lstStyle/>
          <a:p>
            <a:pPr/>
          </a:p>
        </p:txBody>
      </p:sp>
      <p:sp>
        <p:nvSpPr>
          <p:cNvPr id="153" name="Shape 153"/>
          <p:cNvSpPr/>
          <p:nvPr/>
        </p:nvSpPr>
        <p:spPr>
          <a:xfrm>
            <a:off x="2728884" y="1787213"/>
            <a:ext cx="2130001" cy="1158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3500">
                <a:solidFill>
                  <a:srgbClr val="FFFFFF"/>
                </a:solidFill>
                <a:latin typeface="+mn-lt"/>
                <a:ea typeface="+mn-ea"/>
                <a:cs typeface="+mn-cs"/>
                <a:sym typeface="Helvetica"/>
              </a:defRPr>
            </a:pPr>
            <a:r>
              <a:t>not </a:t>
            </a:r>
            <a:br/>
            <a:r>
              <a:t>much light</a:t>
            </a:r>
          </a:p>
        </p:txBody>
      </p:sp>
      <p:sp>
        <p:nvSpPr>
          <p:cNvPr id="154" name="Shape 154"/>
          <p:cNvSpPr/>
          <p:nvPr/>
        </p:nvSpPr>
        <p:spPr>
          <a:xfrm flipV="1">
            <a:off x="7225114" y="3184750"/>
            <a:ext cx="242487" cy="242487"/>
          </a:xfrm>
          <a:prstGeom prst="line">
            <a:avLst/>
          </a:prstGeom>
          <a:ln w="63500">
            <a:solidFill>
              <a:srgbClr val="FFFC6B"/>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155" name="Shape 155"/>
          <p:cNvSpPr/>
          <p:nvPr/>
        </p:nvSpPr>
        <p:spPr>
          <a:xfrm>
            <a:off x="6941995" y="2743947"/>
            <a:ext cx="297006" cy="1"/>
          </a:xfrm>
          <a:prstGeom prst="line">
            <a:avLst/>
          </a:prstGeom>
          <a:ln w="63500">
            <a:solidFill>
              <a:srgbClr val="FFFC6B"/>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156" name="Shape 156"/>
          <p:cNvSpPr/>
          <p:nvPr/>
        </p:nvSpPr>
        <p:spPr>
          <a:xfrm flipV="1">
            <a:off x="7904380" y="3416299"/>
            <a:ext cx="1" cy="287389"/>
          </a:xfrm>
          <a:prstGeom prst="line">
            <a:avLst/>
          </a:prstGeom>
          <a:ln w="63500">
            <a:solidFill>
              <a:srgbClr val="FFFC6B"/>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157" name="Shape 157"/>
          <p:cNvSpPr/>
          <p:nvPr/>
        </p:nvSpPr>
        <p:spPr>
          <a:xfrm>
            <a:off x="8495114" y="3184750"/>
            <a:ext cx="242487" cy="242487"/>
          </a:xfrm>
          <a:prstGeom prst="line">
            <a:avLst/>
          </a:prstGeom>
          <a:ln w="63500">
            <a:solidFill>
              <a:srgbClr val="FFFC6B"/>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158" name="Shape 158"/>
          <p:cNvSpPr/>
          <p:nvPr/>
        </p:nvSpPr>
        <p:spPr>
          <a:xfrm flipV="1">
            <a:off x="7904380" y="1745120"/>
            <a:ext cx="1" cy="287388"/>
          </a:xfrm>
          <a:prstGeom prst="line">
            <a:avLst/>
          </a:prstGeom>
          <a:ln w="63500">
            <a:solidFill>
              <a:srgbClr val="FFFC6B"/>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159" name="Shape 159"/>
          <p:cNvSpPr/>
          <p:nvPr/>
        </p:nvSpPr>
        <p:spPr>
          <a:xfrm flipV="1">
            <a:off x="8341160" y="2038350"/>
            <a:ext cx="242487" cy="242486"/>
          </a:xfrm>
          <a:prstGeom prst="line">
            <a:avLst/>
          </a:prstGeom>
          <a:ln w="63500">
            <a:solidFill>
              <a:srgbClr val="FFFC6B"/>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160" name="Shape 160"/>
          <p:cNvSpPr/>
          <p:nvPr/>
        </p:nvSpPr>
        <p:spPr>
          <a:xfrm>
            <a:off x="7225114" y="1910757"/>
            <a:ext cx="242487" cy="242486"/>
          </a:xfrm>
          <a:prstGeom prst="line">
            <a:avLst/>
          </a:prstGeom>
          <a:ln w="63500">
            <a:solidFill>
              <a:srgbClr val="FFFC6B"/>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161" name="Shape 161"/>
          <p:cNvSpPr/>
          <p:nvPr/>
        </p:nvSpPr>
        <p:spPr>
          <a:xfrm>
            <a:off x="8681895" y="2773580"/>
            <a:ext cx="297006" cy="1"/>
          </a:xfrm>
          <a:prstGeom prst="line">
            <a:avLst/>
          </a:prstGeom>
          <a:ln w="63500">
            <a:solidFill>
              <a:srgbClr val="FFFC6B"/>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162" name="Shape 162"/>
          <p:cNvSpPr/>
          <p:nvPr/>
        </p:nvSpPr>
        <p:spPr>
          <a:xfrm flipH="1" flipV="1">
            <a:off x="2449034" y="3912412"/>
            <a:ext cx="1141404" cy="962794"/>
          </a:xfrm>
          <a:prstGeom prst="line">
            <a:avLst/>
          </a:prstGeom>
          <a:ln w="101600">
            <a:solidFill>
              <a:srgbClr val="FFFC6B"/>
            </a:solidFill>
            <a:bevel/>
            <a:headEnd type="triangle"/>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163" name="Shape 163"/>
          <p:cNvSpPr/>
          <p:nvPr/>
        </p:nvSpPr>
        <p:spPr>
          <a:xfrm>
            <a:off x="3495347" y="4735266"/>
            <a:ext cx="627303" cy="627272"/>
          </a:xfrm>
          <a:prstGeom prst="ellipse">
            <a:avLst/>
          </a:prstGeom>
          <a:gradFill>
            <a:gsLst>
              <a:gs pos="0">
                <a:srgbClr val="FFFB00"/>
              </a:gs>
              <a:gs pos="100000">
                <a:srgbClr val="FFFDC5"/>
              </a:gs>
            </a:gsLst>
            <a:lin ang="16200000"/>
          </a:gradFill>
          <a:ln>
            <a:solidFill>
              <a:schemeClr val="accent3">
                <a:satOff val="-6373"/>
                <a:lumOff val="-10823"/>
              </a:schemeClr>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164" name="Shape 164"/>
          <p:cNvSpPr/>
          <p:nvPr/>
        </p:nvSpPr>
        <p:spPr>
          <a:xfrm>
            <a:off x="2161847" y="3592266"/>
            <a:ext cx="627303" cy="627272"/>
          </a:xfrm>
          <a:prstGeom prst="ellipse">
            <a:avLst/>
          </a:prstGeom>
          <a:gradFill>
            <a:gsLst>
              <a:gs pos="0">
                <a:srgbClr val="FFFB00"/>
              </a:gs>
              <a:gs pos="100000">
                <a:srgbClr val="FFFDC5"/>
              </a:gs>
            </a:gsLst>
            <a:lin ang="16200000"/>
          </a:gradFill>
          <a:ln>
            <a:solidFill>
              <a:schemeClr val="accent3">
                <a:satOff val="-6373"/>
                <a:lumOff val="-10823"/>
              </a:schemeClr>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165" name="Shape 165"/>
          <p:cNvSpPr/>
          <p:nvPr/>
        </p:nvSpPr>
        <p:spPr>
          <a:xfrm flipV="1">
            <a:off x="2778301" y="2890262"/>
            <a:ext cx="4711750" cy="989888"/>
          </a:xfrm>
          <a:prstGeom prst="line">
            <a:avLst/>
          </a:prstGeom>
          <a:ln w="101600">
            <a:solidFill>
              <a:srgbClr val="FFFC6B"/>
            </a:solidFill>
            <a:bevel/>
            <a:headEnd type="triangle"/>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166" name="Shape 166"/>
          <p:cNvSpPr/>
          <p:nvPr/>
        </p:nvSpPr>
        <p:spPr>
          <a:xfrm flipV="1">
            <a:off x="3513606" y="2734434"/>
            <a:ext cx="4036644" cy="409649"/>
          </a:xfrm>
          <a:prstGeom prst="line">
            <a:avLst/>
          </a:prstGeom>
          <a:ln w="101600">
            <a:solidFill>
              <a:srgbClr val="FD425A"/>
            </a:solidFill>
            <a:prstDash val="sysDot"/>
            <a:miter lim="400000"/>
            <a:headEnd type="triangle"/>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167" name="Shape 167"/>
          <p:cNvSpPr/>
          <p:nvPr/>
        </p:nvSpPr>
        <p:spPr>
          <a:xfrm>
            <a:off x="7467600" y="2336800"/>
            <a:ext cx="873562" cy="873562"/>
          </a:xfrm>
          <a:prstGeom prst="ellipse">
            <a:avLst/>
          </a:prstGeom>
          <a:solidFill>
            <a:srgbClr val="FFFC6B"/>
          </a:solidFill>
          <a:ln w="12700">
            <a:miter lim="400000"/>
          </a:ln>
          <a:effectLst>
            <a:outerShdw sx="100000" sy="100000" kx="0" ky="0" algn="b" rotWithShape="0" blurRad="38100" dist="23000" dir="5400000">
              <a:srgbClr val="000000">
                <a:alpha val="35000"/>
              </a:srgbClr>
            </a:outerShdw>
          </a:effectLst>
        </p:spPr>
        <p:txBody>
          <a:bodyPr lIns="45719" rIns="45719" anchor="ctr"/>
          <a:lstStyle/>
          <a:p>
            <a:pPr/>
          </a:p>
        </p:txBody>
      </p:sp>
      <p:sp>
        <p:nvSpPr>
          <p:cNvPr id="168" name="Shape 168"/>
          <p:cNvSpPr/>
          <p:nvPr/>
        </p:nvSpPr>
        <p:spPr>
          <a:xfrm>
            <a:off x="7502843" y="2469626"/>
            <a:ext cx="803075" cy="548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000">
                <a:solidFill>
                  <a:srgbClr val="E5260E"/>
                </a:solidFill>
                <a:latin typeface="+mn-lt"/>
                <a:ea typeface="+mn-ea"/>
                <a:cs typeface="+mn-cs"/>
                <a:sym typeface="Helvetica"/>
              </a:defRPr>
            </a:lvl1pPr>
          </a:lstStyle>
          <a:p>
            <a:pPr/>
            <a:r>
              <a:t>light</a:t>
            </a:r>
          </a:p>
        </p:txBody>
      </p:sp>
      <p:sp>
        <p:nvSpPr>
          <p:cNvPr id="169" name="Shape 169"/>
          <p:cNvSpPr/>
          <p:nvPr/>
        </p:nvSpPr>
        <p:spPr>
          <a:xfrm flipH="1" flipV="1">
            <a:off x="3286352" y="3516805"/>
            <a:ext cx="337559" cy="1249880"/>
          </a:xfrm>
          <a:prstGeom prst="line">
            <a:avLst/>
          </a:prstGeom>
          <a:ln w="101600">
            <a:solidFill>
              <a:srgbClr val="FD425A"/>
            </a:solidFill>
            <a:prstDash val="sysDot"/>
            <a:miter lim="400000"/>
            <a:headEnd type="triangle"/>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170" name="Shape 170"/>
          <p:cNvSpPr/>
          <p:nvPr>
            <p:ph type="body" sz="quarter" idx="1"/>
          </p:nvPr>
        </p:nvSpPr>
        <p:spPr>
          <a:xfrm>
            <a:off x="148430" y="1052895"/>
            <a:ext cx="8847140" cy="811810"/>
          </a:xfrm>
          <a:prstGeom prst="rect">
            <a:avLst/>
          </a:prstGeom>
        </p:spPr>
        <p:txBody>
          <a:bodyPr/>
          <a:lstStyle>
            <a:lvl1pPr marL="0" indent="0">
              <a:buSzTx/>
              <a:buNone/>
            </a:lvl1pPr>
          </a:lstStyle>
          <a:p>
            <a:pPr/>
            <a:r>
              <a:t>depends on geometry, BRDF, light, etc</a:t>
            </a:r>
          </a:p>
        </p:txBody>
      </p:sp>
      <p:sp>
        <p:nvSpPr>
          <p:cNvPr id="171" name="Shape 171"/>
          <p:cNvSpPr/>
          <p:nvPr/>
        </p:nvSpPr>
        <p:spPr>
          <a:xfrm>
            <a:off x="1700619" y="4761881"/>
            <a:ext cx="1685285" cy="624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500">
                <a:solidFill>
                  <a:srgbClr val="FFFFFF"/>
                </a:solidFill>
                <a:latin typeface="+mn-lt"/>
                <a:ea typeface="+mn-ea"/>
                <a:cs typeface="+mn-cs"/>
                <a:sym typeface="Helvetica"/>
              </a:defRPr>
            </a:lvl1pPr>
          </a:lstStyle>
          <a:p>
            <a:pPr/>
            <a:r>
              <a:t>vertex 2</a:t>
            </a:r>
          </a:p>
        </p:txBody>
      </p:sp>
      <p:sp>
        <p:nvSpPr>
          <p:cNvPr id="172" name="Shape 172"/>
          <p:cNvSpPr/>
          <p:nvPr/>
        </p:nvSpPr>
        <p:spPr>
          <a:xfrm>
            <a:off x="856408" y="3091179"/>
            <a:ext cx="1685285" cy="624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500">
                <a:solidFill>
                  <a:srgbClr val="FFFFFF"/>
                </a:solidFill>
                <a:latin typeface="+mn-lt"/>
                <a:ea typeface="+mn-ea"/>
                <a:cs typeface="+mn-cs"/>
                <a:sym typeface="Helvetica"/>
              </a:defRPr>
            </a:lvl1pPr>
          </a:lstStyle>
          <a:p>
            <a:pPr/>
            <a:r>
              <a:t>vertex 1</a:t>
            </a:r>
          </a:p>
        </p:txBody>
      </p:sp>
      <p:sp>
        <p:nvSpPr>
          <p:cNvPr id="173" name="Shape 173"/>
          <p:cNvSpPr/>
          <p:nvPr/>
        </p:nvSpPr>
        <p:spPr>
          <a:xfrm>
            <a:off x="2587923" y="5503579"/>
            <a:ext cx="2352469" cy="624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500">
                <a:solidFill>
                  <a:srgbClr val="FFFFFF"/>
                </a:solidFill>
                <a:latin typeface="+mn-lt"/>
                <a:ea typeface="+mn-ea"/>
                <a:cs typeface="+mn-cs"/>
                <a:sym typeface="Helvetica"/>
              </a:defRPr>
            </a:lvl1pPr>
          </a:lstStyle>
          <a:p>
            <a:pPr/>
            <a:r>
              <a:t>lots of light!</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Shape 177"/>
          <p:cNvSpPr/>
          <p:nvPr>
            <p:ph type="title"/>
          </p:nvPr>
        </p:nvSpPr>
        <p:spPr>
          <a:prstGeom prst="rect">
            <a:avLst/>
          </a:prstGeom>
        </p:spPr>
        <p:txBody>
          <a:bodyPr/>
          <a:lstStyle/>
          <a:p>
            <a:pPr/>
            <a:r>
              <a:t>Path contribution varies</a:t>
            </a:r>
          </a:p>
        </p:txBody>
      </p:sp>
      <p:pic>
        <p:nvPicPr>
          <p:cNvPr id="178" name="ring_h2mc_direct.png"/>
          <p:cNvPicPr>
            <a:picLocks noChangeAspect="1"/>
          </p:cNvPicPr>
          <p:nvPr/>
        </p:nvPicPr>
        <p:blipFill>
          <a:blip r:embed="rId3">
            <a:extLst/>
          </a:blip>
          <a:srcRect l="13333" t="16156" r="68633" b="60477"/>
          <a:stretch>
            <a:fillRect/>
          </a:stretch>
        </p:blipFill>
        <p:spPr>
          <a:xfrm>
            <a:off x="491495" y="1906671"/>
            <a:ext cx="4827064" cy="4690654"/>
          </a:xfrm>
          <a:prstGeom prst="rect">
            <a:avLst/>
          </a:prstGeom>
          <a:ln w="12700">
            <a:miter lim="400000"/>
          </a:ln>
        </p:spPr>
      </p:pic>
      <p:sp>
        <p:nvSpPr>
          <p:cNvPr id="179" name="Shape 179"/>
          <p:cNvSpPr/>
          <p:nvPr/>
        </p:nvSpPr>
        <p:spPr>
          <a:xfrm>
            <a:off x="473354" y="1944224"/>
            <a:ext cx="4901136" cy="4615560"/>
          </a:xfrm>
          <a:prstGeom prst="rect">
            <a:avLst/>
          </a:prstGeom>
          <a:ln w="114300">
            <a:solidFill>
              <a:schemeClr val="accent2"/>
            </a:solidFill>
            <a:bevel/>
          </a:ln>
          <a:effectLst>
            <a:outerShdw sx="100000" sy="100000" kx="0" ky="0" algn="b" rotWithShape="0" blurRad="38100" dist="23000" dir="5400000">
              <a:srgbClr val="000000">
                <a:alpha val="35000"/>
              </a:srgbClr>
            </a:outerShdw>
          </a:effectLst>
        </p:spPr>
        <p:txBody>
          <a:bodyPr lIns="45719" rIns="45719" anchor="ctr"/>
          <a:lstStyle/>
          <a:p>
            <a:pPr>
              <a:defRPr>
                <a:latin typeface="Times New Roman"/>
                <a:ea typeface="Times New Roman"/>
                <a:cs typeface="Times New Roman"/>
                <a:sym typeface="Times New Roman"/>
              </a:defRPr>
            </a:pPr>
          </a:p>
        </p:txBody>
      </p:sp>
      <p:sp>
        <p:nvSpPr>
          <p:cNvPr id="180" name="Shape 180"/>
          <p:cNvSpPr/>
          <p:nvPr/>
        </p:nvSpPr>
        <p:spPr>
          <a:xfrm>
            <a:off x="4640581" y="4746192"/>
            <a:ext cx="605419" cy="605419"/>
          </a:xfrm>
          <a:prstGeom prst="ellipse">
            <a:avLst/>
          </a:prstGeom>
          <a:ln w="127000">
            <a:solidFill>
              <a:srgbClr val="52A7F9"/>
            </a:solidFill>
            <a:prstDash val="sysDot"/>
            <a:miter lim="400000"/>
          </a:ln>
          <a:effectLst>
            <a:outerShdw sx="100000" sy="100000" kx="0" ky="0" algn="b" rotWithShape="0" blurRad="38100" dist="23000" dir="5400000">
              <a:srgbClr val="000000">
                <a:alpha val="35000"/>
              </a:srgbClr>
            </a:outerShdw>
          </a:effectLst>
        </p:spPr>
        <p:txBody>
          <a:bodyPr lIns="45719" rIns="45719" anchor="ctr"/>
          <a:lstStyle/>
          <a:p>
            <a:pPr/>
          </a:p>
        </p:txBody>
      </p:sp>
      <p:sp>
        <p:nvSpPr>
          <p:cNvPr id="181" name="Shape 181"/>
          <p:cNvSpPr/>
          <p:nvPr/>
        </p:nvSpPr>
        <p:spPr>
          <a:xfrm flipH="1" flipV="1">
            <a:off x="2714408" y="3986851"/>
            <a:ext cx="1951411" cy="876387"/>
          </a:xfrm>
          <a:prstGeom prst="line">
            <a:avLst/>
          </a:prstGeom>
          <a:ln w="101600">
            <a:solidFill>
              <a:srgbClr val="52A7F9"/>
            </a:solidFill>
            <a:prstDash val="sysDot"/>
            <a:miter lim="400000"/>
            <a:headEnd type="triangle"/>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182" name="Shape 182"/>
          <p:cNvSpPr/>
          <p:nvPr/>
        </p:nvSpPr>
        <p:spPr>
          <a:xfrm>
            <a:off x="5508134" y="4436293"/>
            <a:ext cx="2130002" cy="1158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3500">
                <a:latin typeface="+mn-lt"/>
                <a:ea typeface="+mn-ea"/>
                <a:cs typeface="+mn-cs"/>
                <a:sym typeface="Helvetica"/>
              </a:defRPr>
            </a:pPr>
            <a:r>
              <a:t>not </a:t>
            </a:r>
            <a:br/>
            <a:r>
              <a:t>much light</a:t>
            </a:r>
          </a:p>
        </p:txBody>
      </p:sp>
      <p:sp>
        <p:nvSpPr>
          <p:cNvPr id="183" name="Shape 183"/>
          <p:cNvSpPr/>
          <p:nvPr/>
        </p:nvSpPr>
        <p:spPr>
          <a:xfrm>
            <a:off x="1700619" y="4761881"/>
            <a:ext cx="1685285" cy="624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500">
                <a:solidFill>
                  <a:srgbClr val="FFFFFF"/>
                </a:solidFill>
                <a:latin typeface="+mn-lt"/>
                <a:ea typeface="+mn-ea"/>
                <a:cs typeface="+mn-cs"/>
                <a:sym typeface="Helvetica"/>
              </a:defRPr>
            </a:lvl1pPr>
          </a:lstStyle>
          <a:p>
            <a:pPr/>
            <a:r>
              <a:t>vertex 2</a:t>
            </a:r>
          </a:p>
        </p:txBody>
      </p:sp>
      <p:sp>
        <p:nvSpPr>
          <p:cNvPr id="184" name="Shape 184"/>
          <p:cNvSpPr/>
          <p:nvPr/>
        </p:nvSpPr>
        <p:spPr>
          <a:xfrm>
            <a:off x="856408" y="3091179"/>
            <a:ext cx="1685285" cy="624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500">
                <a:solidFill>
                  <a:srgbClr val="FFFFFF"/>
                </a:solidFill>
                <a:latin typeface="+mn-lt"/>
                <a:ea typeface="+mn-ea"/>
                <a:cs typeface="+mn-cs"/>
                <a:sym typeface="Helvetica"/>
              </a:defRPr>
            </a:lvl1pPr>
          </a:lstStyle>
          <a:p>
            <a:pPr/>
            <a:r>
              <a:t>vertex 1</a:t>
            </a:r>
          </a:p>
        </p:txBody>
      </p:sp>
      <p:sp>
        <p:nvSpPr>
          <p:cNvPr id="185" name="Shape 185"/>
          <p:cNvSpPr/>
          <p:nvPr/>
        </p:nvSpPr>
        <p:spPr>
          <a:xfrm flipV="1">
            <a:off x="7225114" y="3184750"/>
            <a:ext cx="242487" cy="242487"/>
          </a:xfrm>
          <a:prstGeom prst="line">
            <a:avLst/>
          </a:prstGeom>
          <a:ln w="63500">
            <a:solidFill>
              <a:srgbClr val="FFFC6B"/>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186" name="Shape 186"/>
          <p:cNvSpPr/>
          <p:nvPr/>
        </p:nvSpPr>
        <p:spPr>
          <a:xfrm>
            <a:off x="6941995" y="2743947"/>
            <a:ext cx="297006" cy="1"/>
          </a:xfrm>
          <a:prstGeom prst="line">
            <a:avLst/>
          </a:prstGeom>
          <a:ln w="63500">
            <a:solidFill>
              <a:srgbClr val="FFFC6B"/>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187" name="Shape 187"/>
          <p:cNvSpPr/>
          <p:nvPr/>
        </p:nvSpPr>
        <p:spPr>
          <a:xfrm flipV="1">
            <a:off x="7904380" y="3416299"/>
            <a:ext cx="1" cy="287389"/>
          </a:xfrm>
          <a:prstGeom prst="line">
            <a:avLst/>
          </a:prstGeom>
          <a:ln w="63500">
            <a:solidFill>
              <a:srgbClr val="FFFC6B"/>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188" name="Shape 188"/>
          <p:cNvSpPr/>
          <p:nvPr/>
        </p:nvSpPr>
        <p:spPr>
          <a:xfrm>
            <a:off x="8495114" y="3184750"/>
            <a:ext cx="242487" cy="242487"/>
          </a:xfrm>
          <a:prstGeom prst="line">
            <a:avLst/>
          </a:prstGeom>
          <a:ln w="63500">
            <a:solidFill>
              <a:srgbClr val="FFFC6B"/>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189" name="Shape 189"/>
          <p:cNvSpPr/>
          <p:nvPr/>
        </p:nvSpPr>
        <p:spPr>
          <a:xfrm flipV="1">
            <a:off x="7904380" y="1745120"/>
            <a:ext cx="1" cy="287388"/>
          </a:xfrm>
          <a:prstGeom prst="line">
            <a:avLst/>
          </a:prstGeom>
          <a:ln w="63500">
            <a:solidFill>
              <a:srgbClr val="FFFC6B"/>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190" name="Shape 190"/>
          <p:cNvSpPr/>
          <p:nvPr/>
        </p:nvSpPr>
        <p:spPr>
          <a:xfrm flipV="1">
            <a:off x="8341160" y="2038350"/>
            <a:ext cx="242487" cy="242486"/>
          </a:xfrm>
          <a:prstGeom prst="line">
            <a:avLst/>
          </a:prstGeom>
          <a:ln w="63500">
            <a:solidFill>
              <a:srgbClr val="FFFC6B"/>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191" name="Shape 191"/>
          <p:cNvSpPr/>
          <p:nvPr/>
        </p:nvSpPr>
        <p:spPr>
          <a:xfrm>
            <a:off x="7225114" y="1910757"/>
            <a:ext cx="242487" cy="242486"/>
          </a:xfrm>
          <a:prstGeom prst="line">
            <a:avLst/>
          </a:prstGeom>
          <a:ln w="63500">
            <a:solidFill>
              <a:srgbClr val="FFFC6B"/>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192" name="Shape 192"/>
          <p:cNvSpPr/>
          <p:nvPr/>
        </p:nvSpPr>
        <p:spPr>
          <a:xfrm>
            <a:off x="8681895" y="2773580"/>
            <a:ext cx="297006" cy="1"/>
          </a:xfrm>
          <a:prstGeom prst="line">
            <a:avLst/>
          </a:prstGeom>
          <a:ln w="63500">
            <a:solidFill>
              <a:srgbClr val="FFFC6B"/>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193" name="Shape 193"/>
          <p:cNvSpPr/>
          <p:nvPr/>
        </p:nvSpPr>
        <p:spPr>
          <a:xfrm flipH="1" flipV="1">
            <a:off x="2449034" y="3912412"/>
            <a:ext cx="1141404" cy="962794"/>
          </a:xfrm>
          <a:prstGeom prst="line">
            <a:avLst/>
          </a:prstGeom>
          <a:ln w="101600">
            <a:solidFill>
              <a:srgbClr val="FFFC6B"/>
            </a:solidFill>
            <a:bevel/>
            <a:headEnd type="triangle"/>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194" name="Shape 194"/>
          <p:cNvSpPr/>
          <p:nvPr/>
        </p:nvSpPr>
        <p:spPr>
          <a:xfrm>
            <a:off x="3495347" y="4735266"/>
            <a:ext cx="627303" cy="627272"/>
          </a:xfrm>
          <a:prstGeom prst="ellipse">
            <a:avLst/>
          </a:prstGeom>
          <a:gradFill>
            <a:gsLst>
              <a:gs pos="0">
                <a:srgbClr val="FFFB00"/>
              </a:gs>
              <a:gs pos="100000">
                <a:srgbClr val="FFFDC5"/>
              </a:gs>
            </a:gsLst>
            <a:lin ang="16200000"/>
          </a:gradFill>
          <a:ln>
            <a:solidFill>
              <a:schemeClr val="accent3">
                <a:satOff val="-6373"/>
                <a:lumOff val="-10823"/>
              </a:schemeClr>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195" name="Shape 195"/>
          <p:cNvSpPr/>
          <p:nvPr/>
        </p:nvSpPr>
        <p:spPr>
          <a:xfrm>
            <a:off x="2161847" y="3592266"/>
            <a:ext cx="627303" cy="627272"/>
          </a:xfrm>
          <a:prstGeom prst="ellipse">
            <a:avLst/>
          </a:prstGeom>
          <a:gradFill>
            <a:gsLst>
              <a:gs pos="0">
                <a:srgbClr val="FFFB00"/>
              </a:gs>
              <a:gs pos="100000">
                <a:srgbClr val="FFFDC5"/>
              </a:gs>
            </a:gsLst>
            <a:lin ang="16200000"/>
          </a:gradFill>
          <a:ln>
            <a:solidFill>
              <a:schemeClr val="accent3">
                <a:satOff val="-6373"/>
                <a:lumOff val="-10823"/>
              </a:schemeClr>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196" name="Shape 196"/>
          <p:cNvSpPr/>
          <p:nvPr/>
        </p:nvSpPr>
        <p:spPr>
          <a:xfrm flipV="1">
            <a:off x="2778301" y="2890262"/>
            <a:ext cx="4711750" cy="989888"/>
          </a:xfrm>
          <a:prstGeom prst="line">
            <a:avLst/>
          </a:prstGeom>
          <a:ln w="101600">
            <a:solidFill>
              <a:srgbClr val="FFFC6B"/>
            </a:solidFill>
            <a:bevel/>
            <a:headEnd type="triangle"/>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197" name="Shape 197"/>
          <p:cNvSpPr/>
          <p:nvPr/>
        </p:nvSpPr>
        <p:spPr>
          <a:xfrm>
            <a:off x="7467600" y="2336800"/>
            <a:ext cx="873562" cy="873562"/>
          </a:xfrm>
          <a:prstGeom prst="ellipse">
            <a:avLst/>
          </a:prstGeom>
          <a:solidFill>
            <a:srgbClr val="FFFC6B"/>
          </a:solidFill>
          <a:ln w="12700">
            <a:miter lim="400000"/>
          </a:ln>
          <a:effectLst>
            <a:outerShdw sx="100000" sy="100000" kx="0" ky="0" algn="b" rotWithShape="0" blurRad="38100" dist="23000" dir="5400000">
              <a:srgbClr val="000000">
                <a:alpha val="35000"/>
              </a:srgbClr>
            </a:outerShdw>
          </a:effectLst>
        </p:spPr>
        <p:txBody>
          <a:bodyPr lIns="45719" rIns="45719" anchor="ctr"/>
          <a:lstStyle/>
          <a:p>
            <a:pPr/>
          </a:p>
        </p:txBody>
      </p:sp>
      <p:sp>
        <p:nvSpPr>
          <p:cNvPr id="198" name="Shape 198"/>
          <p:cNvSpPr/>
          <p:nvPr/>
        </p:nvSpPr>
        <p:spPr>
          <a:xfrm>
            <a:off x="7502843" y="2469626"/>
            <a:ext cx="803075" cy="548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000">
                <a:solidFill>
                  <a:srgbClr val="E5260E"/>
                </a:solidFill>
                <a:latin typeface="+mn-lt"/>
                <a:ea typeface="+mn-ea"/>
                <a:cs typeface="+mn-cs"/>
                <a:sym typeface="Helvetica"/>
              </a:defRPr>
            </a:lvl1pPr>
          </a:lstStyle>
          <a:p>
            <a:pPr/>
            <a:r>
              <a:t>light</a:t>
            </a:r>
          </a:p>
        </p:txBody>
      </p:sp>
      <p:sp>
        <p:nvSpPr>
          <p:cNvPr id="199" name="Shape 199"/>
          <p:cNvSpPr/>
          <p:nvPr/>
        </p:nvSpPr>
        <p:spPr>
          <a:xfrm>
            <a:off x="2587923" y="5503579"/>
            <a:ext cx="2352469" cy="624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500">
                <a:solidFill>
                  <a:srgbClr val="FFFFFF"/>
                </a:solidFill>
                <a:latin typeface="+mn-lt"/>
                <a:ea typeface="+mn-ea"/>
                <a:cs typeface="+mn-cs"/>
                <a:sym typeface="Helvetica"/>
              </a:defRPr>
            </a:lvl1pPr>
          </a:lstStyle>
          <a:p>
            <a:pPr/>
            <a:r>
              <a:t>lots of light!</a:t>
            </a:r>
          </a:p>
        </p:txBody>
      </p:sp>
      <p:sp>
        <p:nvSpPr>
          <p:cNvPr id="200" name="Shape 200"/>
          <p:cNvSpPr/>
          <p:nvPr>
            <p:ph type="body" sz="quarter" idx="1"/>
          </p:nvPr>
        </p:nvSpPr>
        <p:spPr>
          <a:xfrm>
            <a:off x="148430" y="1052895"/>
            <a:ext cx="8847140" cy="811810"/>
          </a:xfrm>
          <a:prstGeom prst="rect">
            <a:avLst/>
          </a:prstGeom>
        </p:spPr>
        <p:txBody>
          <a:bodyPr/>
          <a:lstStyle>
            <a:lvl1pPr marL="0" indent="0">
              <a:buSzTx/>
              <a:buNone/>
            </a:lvl1pPr>
          </a:lstStyle>
          <a:p>
            <a:pPr/>
            <a:r>
              <a:t>depends on geometry, BRDF, light, etc</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4" name="log_func.png"/>
          <p:cNvPicPr>
            <a:picLocks noChangeAspect="1"/>
          </p:cNvPicPr>
          <p:nvPr/>
        </p:nvPicPr>
        <p:blipFill>
          <a:blip r:embed="rId3">
            <a:extLst/>
          </a:blip>
          <a:stretch>
            <a:fillRect/>
          </a:stretch>
        </p:blipFill>
        <p:spPr>
          <a:xfrm>
            <a:off x="3317636" y="2442705"/>
            <a:ext cx="5073005" cy="3804754"/>
          </a:xfrm>
          <a:prstGeom prst="rect">
            <a:avLst/>
          </a:prstGeom>
          <a:ln w="12700">
            <a:miter lim="400000"/>
          </a:ln>
        </p:spPr>
      </p:pic>
      <p:sp>
        <p:nvSpPr>
          <p:cNvPr id="205" name="Shape 205"/>
          <p:cNvSpPr/>
          <p:nvPr>
            <p:ph type="title"/>
          </p:nvPr>
        </p:nvSpPr>
        <p:spPr>
          <a:xfrm>
            <a:off x="146050" y="-12700"/>
            <a:ext cx="8851900" cy="904442"/>
          </a:xfrm>
          <a:prstGeom prst="rect">
            <a:avLst/>
          </a:prstGeom>
        </p:spPr>
        <p:txBody>
          <a:bodyPr/>
          <a:lstStyle/>
          <a:p>
            <a:pPr/>
            <a:r>
              <a:t>Visualization of path space contribution</a:t>
            </a:r>
          </a:p>
        </p:txBody>
      </p:sp>
      <p:sp>
        <p:nvSpPr>
          <p:cNvPr id="206" name="Shape 206"/>
          <p:cNvSpPr/>
          <p:nvPr/>
        </p:nvSpPr>
        <p:spPr>
          <a:xfrm>
            <a:off x="11439652" y="8842375"/>
            <a:ext cx="488697" cy="806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5500">
                <a:latin typeface="ヒラギノ角ゴ ProN W3"/>
                <a:ea typeface="ヒラギノ角ゴ ProN W3"/>
                <a:cs typeface="ヒラギノ角ゴ ProN W3"/>
                <a:sym typeface="ヒラギノ角ゴ ProN W3"/>
              </a:defRPr>
            </a:lvl1pPr>
          </a:lstStyle>
          <a:p>
            <a:pPr/>
            <a:r>
              <a:t>x</a:t>
            </a:r>
          </a:p>
        </p:txBody>
      </p:sp>
      <p:pic>
        <p:nvPicPr>
          <p:cNvPr id="207" name="ring_h2mc_direct.png"/>
          <p:cNvPicPr>
            <a:picLocks noChangeAspect="1"/>
          </p:cNvPicPr>
          <p:nvPr/>
        </p:nvPicPr>
        <p:blipFill>
          <a:blip r:embed="rId4">
            <a:extLst/>
          </a:blip>
          <a:srcRect l="13333" t="16156" r="68633" b="60477"/>
          <a:stretch>
            <a:fillRect/>
          </a:stretch>
        </p:blipFill>
        <p:spPr>
          <a:xfrm>
            <a:off x="283274" y="3205199"/>
            <a:ext cx="2617939" cy="2543958"/>
          </a:xfrm>
          <a:prstGeom prst="rect">
            <a:avLst/>
          </a:prstGeom>
          <a:ln w="12700">
            <a:miter lim="400000"/>
          </a:ln>
        </p:spPr>
      </p:pic>
      <p:sp>
        <p:nvSpPr>
          <p:cNvPr id="208" name="Shape 208"/>
          <p:cNvSpPr/>
          <p:nvPr/>
        </p:nvSpPr>
        <p:spPr>
          <a:xfrm flipH="1" flipV="1">
            <a:off x="1362930" y="4351673"/>
            <a:ext cx="734608" cy="734608"/>
          </a:xfrm>
          <a:prstGeom prst="line">
            <a:avLst/>
          </a:prstGeom>
          <a:ln w="88900">
            <a:solidFill>
              <a:srgbClr val="FFFB00"/>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209" name="Shape 209"/>
          <p:cNvSpPr/>
          <p:nvPr/>
        </p:nvSpPr>
        <p:spPr>
          <a:xfrm flipH="1">
            <a:off x="1469233" y="3774812"/>
            <a:ext cx="1837731" cy="536282"/>
          </a:xfrm>
          <a:prstGeom prst="line">
            <a:avLst/>
          </a:prstGeom>
          <a:ln w="88900">
            <a:solidFill>
              <a:srgbClr val="FFFB00"/>
            </a:solidFill>
            <a:bevel/>
          </a:ln>
          <a:effectLst>
            <a:outerShdw sx="100000" sy="100000" kx="0" ky="0" algn="b" rotWithShape="0" blurRad="38100" dist="20000" dir="5400000">
              <a:srgbClr val="000000">
                <a:alpha val="38000"/>
              </a:srgbClr>
            </a:outerShdw>
          </a:effectLst>
        </p:spPr>
        <p:txBody>
          <a:bodyPr lIns="45719" rIns="45719"/>
          <a:lstStyle/>
          <a:p>
            <a:pPr>
              <a:defRPr sz="1200">
                <a:latin typeface="+mn-lt"/>
                <a:ea typeface="+mn-ea"/>
                <a:cs typeface="+mn-cs"/>
                <a:sym typeface="Helvetica"/>
              </a:defRPr>
            </a:pPr>
          </a:p>
        </p:txBody>
      </p:sp>
      <p:sp>
        <p:nvSpPr>
          <p:cNvPr id="210" name="Shape 210"/>
          <p:cNvSpPr/>
          <p:nvPr/>
        </p:nvSpPr>
        <p:spPr>
          <a:xfrm>
            <a:off x="1358335" y="4255478"/>
            <a:ext cx="1107915" cy="678479"/>
          </a:xfrm>
          <a:prstGeom prst="line">
            <a:avLst/>
          </a:prstGeom>
          <a:ln w="76200">
            <a:solidFill>
              <a:srgbClr val="51A7F9"/>
            </a:solidFill>
            <a:prstDash val="sysDot"/>
            <a:miter lim="400000"/>
          </a:ln>
        </p:spPr>
        <p:txBody>
          <a:bodyPr lIns="50800" tIns="50800" rIns="50800" bIns="50800" anchor="ctr"/>
          <a:lstStyle/>
          <a:p>
            <a:pPr algn="ctr" defTabSz="584200">
              <a:defRPr sz="2400">
                <a:latin typeface="ヒラギノ角ゴ ProN W3"/>
                <a:ea typeface="ヒラギノ角ゴ ProN W3"/>
                <a:cs typeface="ヒラギノ角ゴ ProN W3"/>
                <a:sym typeface="ヒラギノ角ゴ ProN W3"/>
              </a:defRPr>
            </a:pPr>
          </a:p>
        </p:txBody>
      </p:sp>
      <p:sp>
        <p:nvSpPr>
          <p:cNvPr id="211" name="Shape 211"/>
          <p:cNvSpPr/>
          <p:nvPr/>
        </p:nvSpPr>
        <p:spPr>
          <a:xfrm>
            <a:off x="1842043" y="3646682"/>
            <a:ext cx="373589" cy="373589"/>
          </a:xfrm>
          <a:prstGeom prst="ellipse">
            <a:avLst/>
          </a:prstGeom>
          <a:ln w="88900">
            <a:solidFill>
              <a:srgbClr val="FD425A"/>
            </a:solidFill>
            <a:prstDash val="sysDot"/>
            <a:miter lim="400000"/>
          </a:ln>
          <a:effectLst>
            <a:outerShdw sx="100000" sy="100000" kx="0" ky="0" algn="b" rotWithShape="0" blurRad="38100" dist="23000" dir="5400000">
              <a:srgbClr val="000000">
                <a:alpha val="35000"/>
              </a:srgbClr>
            </a:outerShdw>
          </a:effectLst>
        </p:spPr>
        <p:txBody>
          <a:bodyPr lIns="45719" rIns="45719" anchor="ctr"/>
          <a:lstStyle/>
          <a:p>
            <a:pPr/>
          </a:p>
        </p:txBody>
      </p:sp>
      <p:sp>
        <p:nvSpPr>
          <p:cNvPr id="212" name="Shape 212"/>
          <p:cNvSpPr/>
          <p:nvPr/>
        </p:nvSpPr>
        <p:spPr>
          <a:xfrm>
            <a:off x="344260" y="999121"/>
            <a:ext cx="6275714" cy="155471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marL="320842" indent="-320842">
              <a:buSzPct val="100000"/>
              <a:buChar char="•"/>
              <a:defRPr sz="3200">
                <a:latin typeface="+mn-lt"/>
                <a:ea typeface="+mn-ea"/>
                <a:cs typeface="+mn-cs"/>
                <a:sym typeface="Helvetica"/>
              </a:defRPr>
            </a:pPr>
            <a:r>
              <a:t>paths → 2D horizontal locations</a:t>
            </a:r>
          </a:p>
          <a:p>
            <a:pPr marL="320842" indent="-320842">
              <a:buSzPct val="100000"/>
              <a:buChar char="•"/>
              <a:defRPr sz="3200">
                <a:latin typeface="+mn-lt"/>
                <a:ea typeface="+mn-ea"/>
                <a:cs typeface="+mn-cs"/>
                <a:sym typeface="Helvetica"/>
              </a:defRPr>
            </a:pPr>
            <a:r>
              <a:t>contribution → up direction</a:t>
            </a:r>
          </a:p>
          <a:p>
            <a:pPr marL="320842" indent="-320842">
              <a:buSzPct val="100000"/>
              <a:buChar char="•"/>
              <a:defRPr sz="3200">
                <a:latin typeface="+mn-lt"/>
                <a:ea typeface="+mn-ea"/>
                <a:cs typeface="+mn-cs"/>
                <a:sym typeface="Helvetica"/>
              </a:defRPr>
            </a:pPr>
            <a:r>
              <a:t>narrow &amp; anisotropic</a:t>
            </a:r>
          </a:p>
        </p:txBody>
      </p:sp>
      <p:sp>
        <p:nvSpPr>
          <p:cNvPr id="213" name="Shape 213"/>
          <p:cNvSpPr/>
          <p:nvPr/>
        </p:nvSpPr>
        <p:spPr>
          <a:xfrm>
            <a:off x="3908740" y="6456480"/>
            <a:ext cx="1671662" cy="1"/>
          </a:xfrm>
          <a:prstGeom prst="line">
            <a:avLst/>
          </a:prstGeom>
          <a:ln w="101600">
            <a:solidFill>
              <a:srgbClr val="51A7F9"/>
            </a:solidFill>
            <a:miter lim="400000"/>
            <a:tailEnd type="triangle"/>
          </a:ln>
        </p:spPr>
        <p:txBody>
          <a:bodyPr lIns="50800" tIns="50800" rIns="50800" bIns="50800" anchor="ctr"/>
          <a:lstStyle/>
          <a:p>
            <a:pPr algn="ctr" defTabSz="584200">
              <a:defRPr sz="2400">
                <a:latin typeface="ヒラギノ角ゴ ProN W3"/>
                <a:ea typeface="ヒラギノ角ゴ ProN W3"/>
                <a:cs typeface="ヒラギノ角ゴ ProN W3"/>
                <a:sym typeface="ヒラギノ角ゴ ProN W3"/>
              </a:defRPr>
            </a:pPr>
          </a:p>
        </p:txBody>
      </p:sp>
      <p:sp>
        <p:nvSpPr>
          <p:cNvPr id="214" name="Shape 214"/>
          <p:cNvSpPr/>
          <p:nvPr/>
        </p:nvSpPr>
        <p:spPr>
          <a:xfrm flipH="1">
            <a:off x="2192571" y="3667705"/>
            <a:ext cx="1111115" cy="139622"/>
          </a:xfrm>
          <a:prstGeom prst="line">
            <a:avLst/>
          </a:prstGeom>
          <a:ln w="76200">
            <a:solidFill>
              <a:srgbClr val="FD4159"/>
            </a:solidFill>
            <a:prstDash val="sysDot"/>
            <a:miter lim="400000"/>
          </a:ln>
        </p:spPr>
        <p:txBody>
          <a:bodyPr lIns="50800" tIns="50800" rIns="50800" bIns="50800" anchor="ctr"/>
          <a:lstStyle/>
          <a:p>
            <a:pPr algn="ctr" defTabSz="584200">
              <a:defRPr sz="2400">
                <a:latin typeface="ヒラギノ角ゴ ProN W3"/>
                <a:ea typeface="ヒラギノ角ゴ ProN W3"/>
                <a:cs typeface="ヒラギノ角ゴ ProN W3"/>
                <a:sym typeface="ヒラギノ角ゴ ProN W3"/>
              </a:defRPr>
            </a:pPr>
          </a:p>
        </p:txBody>
      </p:sp>
      <p:sp>
        <p:nvSpPr>
          <p:cNvPr id="215" name="Shape 215"/>
          <p:cNvSpPr/>
          <p:nvPr/>
        </p:nvSpPr>
        <p:spPr>
          <a:xfrm>
            <a:off x="5839320" y="3408580"/>
            <a:ext cx="342901" cy="342901"/>
          </a:xfrm>
          <a:prstGeom prst="ellipse">
            <a:avLst/>
          </a:prstGeom>
          <a:gradFill>
            <a:gsLst>
              <a:gs pos="0">
                <a:srgbClr val="FD425A"/>
              </a:gs>
              <a:gs pos="100000">
                <a:srgbClr val="FD7876"/>
              </a:gs>
            </a:gsLst>
            <a:lin ang="16200000"/>
          </a:gradFill>
          <a:ln>
            <a:solidFill>
              <a:schemeClr val="accent3">
                <a:satOff val="-6373"/>
                <a:lumOff val="-10823"/>
              </a:schemeClr>
            </a:solidFil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216" name="Shape 216"/>
          <p:cNvSpPr/>
          <p:nvPr/>
        </p:nvSpPr>
        <p:spPr>
          <a:xfrm>
            <a:off x="7503218" y="4218838"/>
            <a:ext cx="370841" cy="370842"/>
          </a:xfrm>
          <a:prstGeom prst="ellipse">
            <a:avLst/>
          </a:prstGeom>
          <a:gradFill>
            <a:gsLst>
              <a:gs pos="0">
                <a:srgbClr val="52A7F9"/>
              </a:gs>
              <a:gs pos="100000">
                <a:srgbClr val="99D0F9"/>
              </a:gs>
            </a:gsLst>
            <a:lin ang="16200000"/>
          </a:gradFill>
          <a:ln>
            <a:solidFill>
              <a:schemeClr val="accent3">
                <a:satOff val="-6373"/>
                <a:lumOff val="-10823"/>
              </a:schemeClr>
            </a:solidFill>
            <a:beve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217" name="Shape 217"/>
          <p:cNvSpPr/>
          <p:nvPr/>
        </p:nvSpPr>
        <p:spPr>
          <a:xfrm>
            <a:off x="5727701" y="6258360"/>
            <a:ext cx="1233529" cy="472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500">
                <a:latin typeface="+mn-lt"/>
                <a:ea typeface="+mn-ea"/>
                <a:cs typeface="+mn-cs"/>
                <a:sym typeface="Helvetica"/>
              </a:defRPr>
            </a:lvl1pPr>
          </a:lstStyle>
          <a:p>
            <a:pPr/>
            <a:r>
              <a:t>vertex 2</a:t>
            </a:r>
          </a:p>
        </p:txBody>
      </p:sp>
      <p:sp>
        <p:nvSpPr>
          <p:cNvPr id="218" name="Shape 218"/>
          <p:cNvSpPr/>
          <p:nvPr/>
        </p:nvSpPr>
        <p:spPr>
          <a:xfrm>
            <a:off x="2299842" y="5876019"/>
            <a:ext cx="1233530" cy="472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500">
                <a:latin typeface="+mn-lt"/>
                <a:ea typeface="+mn-ea"/>
                <a:cs typeface="+mn-cs"/>
                <a:sym typeface="Helvetica"/>
              </a:defRPr>
            </a:lvl1pPr>
          </a:lstStyle>
          <a:p>
            <a:pPr/>
            <a:r>
              <a:t>vertex 1</a:t>
            </a:r>
          </a:p>
        </p:txBody>
      </p:sp>
      <p:sp>
        <p:nvSpPr>
          <p:cNvPr id="219" name="Shape 219"/>
          <p:cNvSpPr/>
          <p:nvPr/>
        </p:nvSpPr>
        <p:spPr>
          <a:xfrm>
            <a:off x="403815" y="4467176"/>
            <a:ext cx="1188354" cy="459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solidFill>
                  <a:srgbClr val="FFFFFF"/>
                </a:solidFill>
                <a:latin typeface="+mn-lt"/>
                <a:ea typeface="+mn-ea"/>
                <a:cs typeface="+mn-cs"/>
                <a:sym typeface="Helvetica"/>
              </a:defRPr>
            </a:lvl1pPr>
          </a:lstStyle>
          <a:p>
            <a:pPr/>
            <a:r>
              <a:t>vertex 1</a:t>
            </a:r>
          </a:p>
        </p:txBody>
      </p:sp>
      <p:sp>
        <p:nvSpPr>
          <p:cNvPr id="220" name="Shape 220"/>
          <p:cNvSpPr/>
          <p:nvPr/>
        </p:nvSpPr>
        <p:spPr>
          <a:xfrm>
            <a:off x="648437" y="5240507"/>
            <a:ext cx="1188354" cy="459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solidFill>
                  <a:srgbClr val="FFFFFF"/>
                </a:solidFill>
                <a:latin typeface="+mn-lt"/>
                <a:ea typeface="+mn-ea"/>
                <a:cs typeface="+mn-cs"/>
                <a:sym typeface="Helvetica"/>
              </a:defRPr>
            </a:lvl1pPr>
          </a:lstStyle>
          <a:p>
            <a:pPr/>
            <a:r>
              <a:t>vertex 2</a:t>
            </a:r>
          </a:p>
        </p:txBody>
      </p:sp>
      <p:sp>
        <p:nvSpPr>
          <p:cNvPr id="221" name="Shape 221"/>
          <p:cNvSpPr/>
          <p:nvPr/>
        </p:nvSpPr>
        <p:spPr>
          <a:xfrm>
            <a:off x="2035801" y="4071846"/>
            <a:ext cx="1" cy="904442"/>
          </a:xfrm>
          <a:prstGeom prst="line">
            <a:avLst/>
          </a:prstGeom>
          <a:ln w="76200">
            <a:solidFill>
              <a:srgbClr val="FD4159"/>
            </a:solidFill>
            <a:prstDash val="sysDot"/>
            <a:miter lim="400000"/>
          </a:ln>
        </p:spPr>
        <p:txBody>
          <a:bodyPr lIns="50800" tIns="50800" rIns="50800" bIns="50800" anchor="ctr"/>
          <a:lstStyle/>
          <a:p>
            <a:pPr algn="ctr" defTabSz="584200">
              <a:defRPr sz="2400">
                <a:latin typeface="ヒラギノ角ゴ ProN W3"/>
                <a:ea typeface="ヒラギノ角ゴ ProN W3"/>
                <a:cs typeface="ヒラギノ角ゴ ProN W3"/>
                <a:sym typeface="ヒラギノ角ゴ ProN W3"/>
              </a:defRPr>
            </a:pPr>
          </a:p>
        </p:txBody>
      </p:sp>
      <p:sp>
        <p:nvSpPr>
          <p:cNvPr id="222" name="Shape 222"/>
          <p:cNvSpPr/>
          <p:nvPr/>
        </p:nvSpPr>
        <p:spPr>
          <a:xfrm>
            <a:off x="6192222" y="4229951"/>
            <a:ext cx="348633" cy="348616"/>
          </a:xfrm>
          <a:prstGeom prst="ellipse">
            <a:avLst/>
          </a:prstGeom>
          <a:gradFill>
            <a:gsLst>
              <a:gs pos="0">
                <a:srgbClr val="FFFB00"/>
              </a:gs>
              <a:gs pos="100000">
                <a:srgbClr val="FFFDC5"/>
              </a:gs>
            </a:gsLst>
            <a:lin ang="16200000"/>
          </a:gradFill>
          <a:ln>
            <a:solidFill>
              <a:schemeClr val="accent3">
                <a:satOff val="-6373"/>
                <a:lumOff val="-10823"/>
              </a:schemeClr>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223" name="Shape 223"/>
          <p:cNvSpPr/>
          <p:nvPr/>
        </p:nvSpPr>
        <p:spPr>
          <a:xfrm>
            <a:off x="1245768" y="4198125"/>
            <a:ext cx="293884" cy="293870"/>
          </a:xfrm>
          <a:prstGeom prst="ellipse">
            <a:avLst/>
          </a:prstGeom>
          <a:gradFill>
            <a:gsLst>
              <a:gs pos="0">
                <a:srgbClr val="FFFB00"/>
              </a:gs>
              <a:gs pos="100000">
                <a:srgbClr val="FFFDC5"/>
              </a:gs>
            </a:gsLst>
            <a:lin ang="16200000"/>
          </a:gradFill>
          <a:ln>
            <a:solidFill>
              <a:schemeClr val="accent3">
                <a:satOff val="-6373"/>
                <a:lumOff val="-10823"/>
              </a:schemeClr>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224" name="Shape 224"/>
          <p:cNvSpPr/>
          <p:nvPr/>
        </p:nvSpPr>
        <p:spPr>
          <a:xfrm>
            <a:off x="1909674" y="4941041"/>
            <a:ext cx="293885" cy="293870"/>
          </a:xfrm>
          <a:prstGeom prst="ellipse">
            <a:avLst/>
          </a:prstGeom>
          <a:gradFill>
            <a:gsLst>
              <a:gs pos="0">
                <a:srgbClr val="FFFB00"/>
              </a:gs>
              <a:gs pos="100000">
                <a:srgbClr val="FFFDC5"/>
              </a:gs>
            </a:gsLst>
            <a:lin ang="16200000"/>
          </a:gradFill>
          <a:ln>
            <a:solidFill>
              <a:schemeClr val="accent3">
                <a:satOff val="-6373"/>
                <a:lumOff val="-10823"/>
              </a:schemeClr>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Arial"/>
                <a:ea typeface="Arial"/>
                <a:cs typeface="Arial"/>
                <a:sym typeface="Arial"/>
              </a:defRPr>
            </a:pPr>
          </a:p>
        </p:txBody>
      </p:sp>
      <p:sp>
        <p:nvSpPr>
          <p:cNvPr id="225" name="Shape 225"/>
          <p:cNvSpPr/>
          <p:nvPr/>
        </p:nvSpPr>
        <p:spPr>
          <a:xfrm flipH="1" flipV="1">
            <a:off x="3447460" y="5378495"/>
            <a:ext cx="437385" cy="1106026"/>
          </a:xfrm>
          <a:prstGeom prst="line">
            <a:avLst/>
          </a:prstGeom>
          <a:ln w="101600">
            <a:solidFill>
              <a:srgbClr val="FD4159"/>
            </a:solidFill>
            <a:miter lim="400000"/>
            <a:tailEnd type="triangle"/>
          </a:ln>
        </p:spPr>
        <p:txBody>
          <a:bodyPr lIns="50800" tIns="50800" rIns="50800" bIns="50800" anchor="ctr"/>
          <a:lstStyle/>
          <a:p>
            <a:pPr algn="ctr" defTabSz="584200">
              <a:defRPr sz="2400">
                <a:latin typeface="ヒラギノ角ゴ ProN W3"/>
                <a:ea typeface="ヒラギノ角ゴ ProN W3"/>
                <a:cs typeface="ヒラギノ角ゴ ProN W3"/>
                <a:sym typeface="ヒラギノ角ゴ ProN W3"/>
              </a:defRPr>
            </a:pPr>
          </a:p>
        </p:txBody>
      </p:sp>
      <p:sp>
        <p:nvSpPr>
          <p:cNvPr id="226" name="Shape 226"/>
          <p:cNvSpPr/>
          <p:nvPr/>
        </p:nvSpPr>
        <p:spPr>
          <a:xfrm>
            <a:off x="2465610" y="4888077"/>
            <a:ext cx="399797" cy="399797"/>
          </a:xfrm>
          <a:prstGeom prst="ellipse">
            <a:avLst/>
          </a:prstGeom>
          <a:ln w="88900">
            <a:solidFill>
              <a:srgbClr val="52A7F9"/>
            </a:solidFill>
            <a:prstDash val="sysDot"/>
            <a:miter lim="400000"/>
          </a:ln>
          <a:effectLst>
            <a:outerShdw sx="100000" sy="100000" kx="0" ky="0" algn="b" rotWithShape="0" blurRad="38100" dist="23000" dir="5400000">
              <a:srgbClr val="000000">
                <a:alpha val="35000"/>
              </a:srgbClr>
            </a:outerShdw>
          </a:effectLst>
        </p:spPr>
        <p:txBody>
          <a:bodyPr lIns="45719" rIns="45719" anchor="ctr"/>
          <a:lstStyle/>
          <a:p>
            <a:pPr/>
          </a:p>
        </p:txBody>
      </p:sp>
      <p:sp>
        <p:nvSpPr>
          <p:cNvPr id="227" name="Shape 227"/>
          <p:cNvSpPr/>
          <p:nvPr/>
        </p:nvSpPr>
        <p:spPr>
          <a:xfrm flipV="1">
            <a:off x="3889259" y="3735496"/>
            <a:ext cx="1" cy="2751142"/>
          </a:xfrm>
          <a:prstGeom prst="line">
            <a:avLst/>
          </a:prstGeom>
          <a:ln w="101600">
            <a:solidFill>
              <a:srgbClr val="000000"/>
            </a:solidFill>
            <a:miter lim="400000"/>
            <a:tailEnd type="triangle"/>
          </a:ln>
        </p:spPr>
        <p:txBody>
          <a:bodyPr lIns="50800" tIns="50800" rIns="50800" bIns="50800" anchor="ctr"/>
          <a:lstStyle/>
          <a:p>
            <a:pPr algn="ctr" defTabSz="584200">
              <a:defRPr sz="2400">
                <a:latin typeface="ヒラギノ角ゴ ProN W3"/>
                <a:ea typeface="ヒラギノ角ゴ ProN W3"/>
                <a:cs typeface="ヒラギノ角ゴ ProN W3"/>
                <a:sym typeface="ヒラギノ角ゴ ProN W3"/>
              </a:defRPr>
            </a:pPr>
          </a:p>
        </p:txBody>
      </p:sp>
      <p:sp>
        <p:nvSpPr>
          <p:cNvPr id="228" name="Shape 228"/>
          <p:cNvSpPr/>
          <p:nvPr/>
        </p:nvSpPr>
        <p:spPr>
          <a:xfrm>
            <a:off x="3207353" y="3158989"/>
            <a:ext cx="1745592" cy="472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500">
                <a:latin typeface="+mn-lt"/>
                <a:ea typeface="+mn-ea"/>
                <a:cs typeface="+mn-cs"/>
                <a:sym typeface="Helvetica"/>
              </a:defRPr>
            </a:lvl1pPr>
          </a:lstStyle>
          <a:p>
            <a:pPr/>
            <a:r>
              <a:t>contribution</a:t>
            </a:r>
          </a:p>
        </p:txBody>
      </p:sp>
      <p:sp>
        <p:nvSpPr>
          <p:cNvPr id="229" name="Shape 229"/>
          <p:cNvSpPr/>
          <p:nvPr/>
        </p:nvSpPr>
        <p:spPr>
          <a:xfrm>
            <a:off x="5117573" y="2748958"/>
            <a:ext cx="1786395"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solidFill>
                  <a:schemeClr val="accent2"/>
                </a:solidFill>
                <a:latin typeface="+mn-lt"/>
                <a:ea typeface="+mn-ea"/>
                <a:cs typeface="+mn-cs"/>
                <a:sym typeface="Helvetica"/>
              </a:defRPr>
            </a:lvl1pPr>
          </a:lstStyle>
          <a:p>
            <a:pPr/>
            <a:r>
              <a:t>zero contrib.</a:t>
            </a:r>
          </a:p>
        </p:txBody>
      </p:sp>
      <p:sp>
        <p:nvSpPr>
          <p:cNvPr id="230" name="Shape 230"/>
          <p:cNvSpPr/>
          <p:nvPr/>
        </p:nvSpPr>
        <p:spPr>
          <a:xfrm>
            <a:off x="7098989" y="4747932"/>
            <a:ext cx="1786394"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solidFill>
                  <a:srgbClr val="68B4F9"/>
                </a:solidFill>
                <a:latin typeface="+mn-lt"/>
                <a:ea typeface="+mn-ea"/>
                <a:cs typeface="+mn-cs"/>
                <a:sym typeface="Helvetica"/>
              </a:defRPr>
            </a:lvl1pPr>
          </a:lstStyle>
          <a:p>
            <a:pPr/>
            <a:r>
              <a:t>zero contrib.</a:t>
            </a:r>
          </a:p>
        </p:txBody>
      </p:sp>
      <p:sp>
        <p:nvSpPr>
          <p:cNvPr id="236" name="Shape 236"/>
          <p:cNvSpPr/>
          <p:nvPr/>
        </p:nvSpPr>
        <p:spPr>
          <a:xfrm>
            <a:off x="2987597" y="2920773"/>
            <a:ext cx="2862910" cy="792440"/>
          </a:xfrm>
          <a:custGeom>
            <a:avLst/>
            <a:gdLst/>
            <a:ahLst/>
            <a:cxnLst>
              <a:cxn ang="0">
                <a:pos x="wd2" y="hd2"/>
              </a:cxn>
              <a:cxn ang="5400000">
                <a:pos x="wd2" y="hd2"/>
              </a:cxn>
              <a:cxn ang="10800000">
                <a:pos x="wd2" y="hd2"/>
              </a:cxn>
              <a:cxn ang="16200000">
                <a:pos x="wd2" y="hd2"/>
              </a:cxn>
            </a:cxnLst>
            <a:rect l="0" t="0" r="r" b="b"/>
            <a:pathLst>
              <a:path w="21600" h="16280" fill="norm" stroke="1" extrusionOk="0">
                <a:moveTo>
                  <a:pt x="0" y="16280"/>
                </a:moveTo>
                <a:cubicBezTo>
                  <a:pt x="188" y="-3908"/>
                  <a:pt x="7388" y="-5320"/>
                  <a:pt x="21600" y="12043"/>
                </a:cubicBezTo>
              </a:path>
            </a:pathLst>
          </a:custGeom>
          <a:ln w="101600">
            <a:solidFill>
              <a:srgbClr val="FD415A">
                <a:alpha val="69981"/>
              </a:srgbClr>
            </a:solidFill>
            <a:bevel/>
            <a:tailEnd type="triangle"/>
          </a:ln>
          <a:effectLst>
            <a:outerShdw sx="100000" sy="100000" kx="0" ky="0" algn="b" rotWithShape="0" blurRad="38100" dist="20000" dir="5400000">
              <a:srgbClr val="000000">
                <a:alpha val="38000"/>
              </a:srgbClr>
            </a:outerShdw>
          </a:effectLst>
        </p:spPr>
        <p:txBody>
          <a:bodyPr/>
          <a:lstStyle/>
          <a:p>
            <a:pPr/>
          </a:p>
        </p:txBody>
      </p:sp>
      <p:cxnSp>
        <p:nvCxnSpPr>
          <p:cNvPr id="232" name="Connector 232"/>
          <p:cNvCxnSpPr>
            <a:stCxn id="226" idx="0"/>
            <a:endCxn id="216" idx="0"/>
          </p:cNvCxnSpPr>
          <p:nvPr/>
        </p:nvCxnSpPr>
        <p:spPr>
          <a:xfrm flipV="1">
            <a:off x="2665508" y="4404259"/>
            <a:ext cx="5023131" cy="683717"/>
          </a:xfrm>
          <a:prstGeom prst="straightConnector1">
            <a:avLst/>
          </a:prstGeom>
          <a:ln w="101600">
            <a:solidFill>
              <a:srgbClr val="52A7F9"/>
            </a:solidFill>
            <a:bevel/>
            <a:tailEnd type="triangle"/>
          </a:ln>
          <a:effectLst>
            <a:outerShdw sx="100000" sy="100000" kx="0" ky="0" algn="b" rotWithShape="0" blurRad="38100" dist="20000" dir="5400000">
              <a:srgbClr val="000000">
                <a:alpha val="49109"/>
              </a:srgbClr>
            </a:outerShdw>
          </a:effectLst>
        </p:spPr>
      </p:cxnSp>
      <p:sp>
        <p:nvSpPr>
          <p:cNvPr id="237" name="Shape 237"/>
          <p:cNvSpPr/>
          <p:nvPr/>
        </p:nvSpPr>
        <p:spPr>
          <a:xfrm>
            <a:off x="3168647" y="3808440"/>
            <a:ext cx="3028482" cy="1041680"/>
          </a:xfrm>
          <a:custGeom>
            <a:avLst/>
            <a:gdLst/>
            <a:ahLst/>
            <a:cxnLst>
              <a:cxn ang="0">
                <a:pos x="wd2" y="hd2"/>
              </a:cxn>
              <a:cxn ang="5400000">
                <a:pos x="wd2" y="hd2"/>
              </a:cxn>
              <a:cxn ang="10800000">
                <a:pos x="wd2" y="hd2"/>
              </a:cxn>
              <a:cxn ang="16200000">
                <a:pos x="wd2" y="hd2"/>
              </a:cxn>
            </a:cxnLst>
            <a:rect l="0" t="0" r="r" b="b"/>
            <a:pathLst>
              <a:path w="21563" h="16841" fill="norm" stroke="1" extrusionOk="0">
                <a:moveTo>
                  <a:pt x="1" y="0"/>
                </a:moveTo>
                <a:cubicBezTo>
                  <a:pt x="-37" y="18075"/>
                  <a:pt x="7150" y="21600"/>
                  <a:pt x="21563" y="10576"/>
                </a:cubicBezTo>
              </a:path>
            </a:pathLst>
          </a:custGeom>
          <a:ln w="101600">
            <a:solidFill>
              <a:srgbClr val="FFFB00">
                <a:alpha val="69981"/>
              </a:srgbClr>
            </a:solidFill>
            <a:bevel/>
            <a:tailEnd type="triangle"/>
          </a:ln>
          <a:effectLst>
            <a:outerShdw sx="100000" sy="100000" kx="0" ky="0" algn="b" rotWithShape="0" blurRad="38100" dist="20000" dir="5400000">
              <a:srgbClr val="000000">
                <a:alpha val="38000"/>
              </a:srgbClr>
            </a:outerShdw>
          </a:effectLst>
        </p:spPr>
        <p:txBody>
          <a:bodyPr/>
          <a:lstStyle/>
          <a:p>
            <a:pPr/>
          </a:p>
        </p:txBody>
      </p:sp>
      <p:sp>
        <p:nvSpPr>
          <p:cNvPr id="234" name="Shape 234"/>
          <p:cNvSpPr/>
          <p:nvPr/>
        </p:nvSpPr>
        <p:spPr>
          <a:xfrm>
            <a:off x="1927147" y="5470377"/>
            <a:ext cx="980663" cy="1"/>
          </a:xfrm>
          <a:prstGeom prst="line">
            <a:avLst/>
          </a:prstGeom>
          <a:ln w="63500">
            <a:solidFill>
              <a:srgbClr val="51A7F9"/>
            </a:solidFill>
            <a:miter lim="400000"/>
            <a:tailEnd type="triangle"/>
          </a:ln>
        </p:spPr>
        <p:txBody>
          <a:bodyPr lIns="50800" tIns="50800" rIns="50800" bIns="50800" anchor="ctr"/>
          <a:lstStyle/>
          <a:p>
            <a:pPr algn="ctr" defTabSz="584200">
              <a:defRPr sz="2400">
                <a:latin typeface="ヒラギノ角ゴ ProN W3"/>
                <a:ea typeface="ヒラギノ角ゴ ProN W3"/>
                <a:cs typeface="ヒラギノ角ゴ ProN W3"/>
                <a:sym typeface="ヒラギノ角ゴ ProN W3"/>
              </a:defRPr>
            </a:pPr>
          </a:p>
        </p:txBody>
      </p:sp>
      <p:sp>
        <p:nvSpPr>
          <p:cNvPr id="235" name="Shape 235"/>
          <p:cNvSpPr/>
          <p:nvPr/>
        </p:nvSpPr>
        <p:spPr>
          <a:xfrm flipV="1">
            <a:off x="1037816" y="3356400"/>
            <a:ext cx="767302" cy="767303"/>
          </a:xfrm>
          <a:prstGeom prst="line">
            <a:avLst/>
          </a:prstGeom>
          <a:ln w="101600">
            <a:solidFill>
              <a:srgbClr val="FD4159"/>
            </a:solidFill>
            <a:miter lim="400000"/>
            <a:tailEnd type="triangle"/>
          </a:ln>
        </p:spPr>
        <p:txBody>
          <a:bodyPr lIns="50800" tIns="50800" rIns="50800" bIns="50800" anchor="ctr"/>
          <a:lstStyle/>
          <a:p>
            <a:pPr algn="ctr" defTabSz="584200">
              <a:defRPr sz="2400">
                <a:latin typeface="ヒラギノ角ゴ ProN W3"/>
                <a:ea typeface="ヒラギノ角ゴ ProN W3"/>
                <a:cs typeface="ヒラギノ角ゴ ProN W3"/>
                <a:sym typeface="ヒラギノ角ゴ ProN W3"/>
              </a:defRPr>
            </a:pP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37"/>
                                        </p:tgtEl>
                                        <p:attrNameLst>
                                          <p:attrName>style.visibility</p:attrName>
                                        </p:attrNameLst>
                                      </p:cBhvr>
                                      <p:to>
                                        <p:strVal val="visible"/>
                                      </p:to>
                                    </p:set>
                                    <p:animEffect filter="dissolve" transition="in">
                                      <p:cBhvr>
                                        <p:cTn id="7" dur="1000"/>
                                        <p:tgtEl>
                                          <p:spTgt spid="23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36"/>
                                        </p:tgtEl>
                                        <p:attrNameLst>
                                          <p:attrName>style.visibility</p:attrName>
                                        </p:attrNameLst>
                                      </p:cBhvr>
                                      <p:to>
                                        <p:strVal val="visible"/>
                                      </p:to>
                                    </p:set>
                                    <p:animEffect filter="dissolve" transition="in">
                                      <p:cBhvr>
                                        <p:cTn id="12" dur="1000"/>
                                        <p:tgtEl>
                                          <p:spTgt spid="236"/>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232"/>
                                        </p:tgtEl>
                                        <p:attrNameLst>
                                          <p:attrName>style.visibility</p:attrName>
                                        </p:attrNameLst>
                                      </p:cBhvr>
                                      <p:to>
                                        <p:strVal val="visible"/>
                                      </p:to>
                                    </p:set>
                                    <p:animEffect filter="dissolve" transition="in">
                                      <p:cBhvr>
                                        <p:cTn id="17" dur="1000"/>
                                        <p:tgtEl>
                                          <p:spTgt spid="2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7" grpId="1"/>
      <p:bldP build="whole" bldLvl="1" animBg="1" rev="0" advAuto="0" spid="236" grpId="2"/>
      <p:bldP build="whole" bldLvl="1" animBg="1" rev="0" advAuto="0" spid="232" grpId="3"/>
    </p:bldLst>
  </p:timing>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bevel/>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bevel/>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bevel/>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bevel/>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